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0" r:id="rId2"/>
    <p:sldId id="281" r:id="rId3"/>
    <p:sldId id="282" r:id="rId4"/>
    <p:sldId id="283" r:id="rId5"/>
    <p:sldId id="285" r:id="rId6"/>
    <p:sldId id="284" r:id="rId7"/>
    <p:sldId id="286" r:id="rId8"/>
    <p:sldId id="287" r:id="rId9"/>
    <p:sldId id="288" r:id="rId10"/>
    <p:sldId id="292" r:id="rId11"/>
    <p:sldId id="289" r:id="rId12"/>
    <p:sldId id="291" r:id="rId13"/>
    <p:sldId id="293" r:id="rId14"/>
    <p:sldId id="294" r:id="rId15"/>
    <p:sldId id="295" r:id="rId16"/>
    <p:sldId id="296" r:id="rId17"/>
    <p:sldId id="297" r:id="rId18"/>
    <p:sldId id="298" r:id="rId19"/>
    <p:sldId id="299" r:id="rId20"/>
    <p:sldId id="30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869D3AB1-8D30-4096-894A-B0485E236162}">
          <p14:sldIdLst>
            <p14:sldId id="280"/>
            <p14:sldId id="281"/>
            <p14:sldId id="282"/>
            <p14:sldId id="283"/>
            <p14:sldId id="285"/>
            <p14:sldId id="284"/>
            <p14:sldId id="286"/>
            <p14:sldId id="287"/>
            <p14:sldId id="288"/>
            <p14:sldId id="292"/>
            <p14:sldId id="290"/>
            <p14:sldId id="289"/>
            <p14:sldId id="291"/>
            <p14:sldId id="293"/>
            <p14:sldId id="294"/>
            <p14:sldId id="295"/>
            <p14:sldId id="296"/>
            <p14:sldId id="297"/>
            <p14:sldId id="298"/>
            <p14:sldId id="299"/>
            <p14:sldId id="30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0E77"/>
    <a:srgbClr val="FF0000"/>
    <a:srgbClr val="831307"/>
    <a:srgbClr val="CC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269" autoAdjust="0"/>
  </p:normalViewPr>
  <p:slideViewPr>
    <p:cSldViewPr>
      <p:cViewPr varScale="1">
        <p:scale>
          <a:sx n="50" d="100"/>
          <a:sy n="50" d="100"/>
        </p:scale>
        <p:origin x="-146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FD07BC-2230-4A37-BDD0-E95F801856DC}" type="datetimeFigureOut">
              <a:rPr lang="en-CA" smtClean="0"/>
              <a:pPr/>
              <a:t>24/12/2012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BB81CA-8090-45C9-9810-C9F2C92E85C1}" type="slidenum">
              <a:rPr lang="en-CA" smtClean="0"/>
              <a:pPr/>
              <a:t>‹#›</a:t>
            </a:fld>
            <a:endParaRPr lang="en-CA"/>
          </a:p>
        </p:txBody>
      </p:sp>
    </p:spTree>
    <p:extLst>
      <p:ext uri="{BB962C8B-B14F-4D97-AF65-F5344CB8AC3E}">
        <p14:creationId xmlns="" xmlns:p14="http://schemas.microsoft.com/office/powerpoint/2010/main" val="2088921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en.wikipedia.org/wiki/Judea" TargetMode="External"/><Relationship Id="rId13" Type="http://schemas.openxmlformats.org/officeDocument/2006/relationships/hyperlink" Target="http://en.wikipedia.org/wiki/Judaism" TargetMode="External"/><Relationship Id="rId3" Type="http://schemas.openxmlformats.org/officeDocument/2006/relationships/hyperlink" Target="http://en.wikipedia.org/wiki/Annas" TargetMode="External"/><Relationship Id="rId7" Type="http://schemas.openxmlformats.org/officeDocument/2006/relationships/hyperlink" Target="http://en.wikipedia.org/wiki/Herod_Archelaus" TargetMode="External"/><Relationship Id="rId12" Type="http://schemas.openxmlformats.org/officeDocument/2006/relationships/hyperlink" Target="http://en.wikipedia.org/wiki/Roman_Empire" TargetMode="External"/><Relationship Id="rId2" Type="http://schemas.openxmlformats.org/officeDocument/2006/relationships/slide" Target="../slides/slide11.xml"/><Relationship Id="rId16" Type="http://schemas.openxmlformats.org/officeDocument/2006/relationships/hyperlink" Target="http://en.wikipedia.org/wiki/Caiaphas" TargetMode="External"/><Relationship Id="rId1" Type="http://schemas.openxmlformats.org/officeDocument/2006/relationships/notesMaster" Target="../notesMasters/notesMaster1.xml"/><Relationship Id="rId6" Type="http://schemas.openxmlformats.org/officeDocument/2006/relationships/hyperlink" Target="http://en.wikipedia.org/wiki/Iudaea_Province" TargetMode="External"/><Relationship Id="rId11" Type="http://schemas.openxmlformats.org/officeDocument/2006/relationships/hyperlink" Target="http://en.wikipedia.org/wiki/New_Testament" TargetMode="External"/><Relationship Id="rId5" Type="http://schemas.openxmlformats.org/officeDocument/2006/relationships/hyperlink" Target="http://en.wikipedia.org/wiki/List_of_High_Priests_of_Israel" TargetMode="External"/><Relationship Id="rId15" Type="http://schemas.openxmlformats.org/officeDocument/2006/relationships/hyperlink" Target="http://en.wikipedia.org/wiki/Sanhedrin_trial_of_Jesus" TargetMode="External"/><Relationship Id="rId10" Type="http://schemas.openxmlformats.org/officeDocument/2006/relationships/hyperlink" Target="http://en.wikipedia.org/wiki/Greek_language" TargetMode="External"/><Relationship Id="rId4" Type="http://schemas.openxmlformats.org/officeDocument/2006/relationships/hyperlink" Target="http://en.wikipedia.org/wiki/Quirinius" TargetMode="External"/><Relationship Id="rId9" Type="http://schemas.openxmlformats.org/officeDocument/2006/relationships/hyperlink" Target="http://en.wikipedia.org/wiki/Hebrew" TargetMode="External"/><Relationship Id="rId14" Type="http://schemas.openxmlformats.org/officeDocument/2006/relationships/hyperlink" Target="http://en.wikipedia.org/wiki/Jesu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Luke 17:5</a:t>
            </a:r>
            <a:r>
              <a:rPr lang="en-CA" baseline="0" dirty="0" smtClean="0"/>
              <a:t> </a:t>
            </a:r>
            <a:r>
              <a:rPr lang="en-CA" dirty="0" smtClean="0"/>
              <a:t> And the apostles said unto the Lord, Increase our faith.</a:t>
            </a:r>
          </a:p>
          <a:p>
            <a:endParaRPr lang="en-CA" dirty="0" smtClean="0"/>
          </a:p>
          <a:p>
            <a:r>
              <a:rPr lang="en-CA" dirty="0" smtClean="0"/>
              <a:t>The request of the Apostles as</a:t>
            </a:r>
            <a:r>
              <a:rPr lang="en-CA" baseline="0" dirty="0" smtClean="0"/>
              <a:t> they followed the Master was a genuine yearning to learn more</a:t>
            </a:r>
          </a:p>
          <a:p>
            <a:endParaRPr lang="en-CA" baseline="0" dirty="0" smtClean="0"/>
          </a:p>
          <a:p>
            <a:r>
              <a:rPr lang="en-CA" baseline="0" dirty="0" smtClean="0"/>
              <a:t>We get caught up in their lack of understanding, they believed him, “Thou art the Christ the son of the Living God”</a:t>
            </a:r>
          </a:p>
          <a:p>
            <a:endParaRPr lang="en-CA" baseline="0" dirty="0" smtClean="0"/>
          </a:p>
          <a:p>
            <a:r>
              <a:rPr lang="en-CA" dirty="0" smtClean="0"/>
              <a:t>John 16:27 For the Father himself </a:t>
            </a:r>
            <a:r>
              <a:rPr lang="en-CA" dirty="0" err="1" smtClean="0"/>
              <a:t>loveth</a:t>
            </a:r>
            <a:r>
              <a:rPr lang="en-CA" dirty="0" smtClean="0"/>
              <a:t> you, because ye have loved me, and have believed that I came out from God.</a:t>
            </a:r>
          </a:p>
          <a:p>
            <a:endParaRPr lang="en-CA" dirty="0" smtClean="0"/>
          </a:p>
          <a:p>
            <a:r>
              <a:rPr lang="en-CA" dirty="0" smtClean="0"/>
              <a:t>John</a:t>
            </a:r>
            <a:r>
              <a:rPr lang="en-CA" baseline="0" dirty="0" smtClean="0"/>
              <a:t> is the eagle spirit, he captures the spirit of the Lord in acts, preaching and prayer</a:t>
            </a:r>
          </a:p>
          <a:p>
            <a:endParaRPr lang="en-CA" baseline="0" dirty="0" smtClean="0"/>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John captures through the Spirit the essence, the principle of the Life of the King</a:t>
            </a:r>
          </a:p>
          <a:p>
            <a:endParaRPr lang="en-CA" dirty="0" smtClean="0"/>
          </a:p>
          <a:p>
            <a:r>
              <a:rPr lang="en-CA" dirty="0" smtClean="0"/>
              <a:t>He has thought</a:t>
            </a:r>
            <a:r>
              <a:rPr lang="en-CA" baseline="0" dirty="0" smtClean="0"/>
              <a:t> on the things he saw, clean animal</a:t>
            </a:r>
          </a:p>
          <a:p>
            <a:endParaRPr lang="en-CA" baseline="0" dirty="0" smtClean="0"/>
          </a:p>
          <a:p>
            <a:r>
              <a:rPr lang="en-CA" baseline="0" dirty="0" smtClean="0"/>
              <a:t>He puts it all together for us, from the shadow institution</a:t>
            </a:r>
          </a:p>
          <a:p>
            <a:endParaRPr lang="en-CA" dirty="0" smtClean="0"/>
          </a:p>
          <a:p>
            <a:r>
              <a:rPr lang="en-CA" dirty="0" smtClean="0"/>
              <a:t>1 John 2:27 But the anointing which ye have received of him </a:t>
            </a:r>
            <a:r>
              <a:rPr lang="en-CA" dirty="0" err="1" smtClean="0"/>
              <a:t>abideth</a:t>
            </a:r>
            <a:r>
              <a:rPr lang="en-CA" dirty="0" smtClean="0"/>
              <a:t> in you, and ye need not that any man teach you: but as the same anointing </a:t>
            </a:r>
            <a:r>
              <a:rPr lang="en-CA" dirty="0" err="1" smtClean="0"/>
              <a:t>teacheth</a:t>
            </a:r>
            <a:r>
              <a:rPr lang="en-CA" dirty="0" smtClean="0"/>
              <a:t> you of all things, and is truth, and is no lie, and even as it hath taught you, ye shall abide in him.</a:t>
            </a:r>
          </a:p>
          <a:p>
            <a:endParaRPr lang="en-CA" dirty="0" smtClean="0"/>
          </a:p>
          <a:p>
            <a:r>
              <a:rPr lang="en-CA" dirty="0" smtClean="0"/>
              <a:t>John’s first hand witnessing of the end of the Lords life is stirring</a:t>
            </a:r>
          </a:p>
          <a:p>
            <a:endParaRPr lang="en-CA" dirty="0" smtClean="0"/>
          </a:p>
          <a:p>
            <a:r>
              <a:rPr lang="en-CA" dirty="0" smtClean="0"/>
              <a:t>John 18:10 Then Simon (hear intelligently) Peter having a sword drew it, and smote the high priest's servant, and cut off his right ear. The servant's name was </a:t>
            </a:r>
            <a:r>
              <a:rPr lang="en-CA" dirty="0" err="1" smtClean="0"/>
              <a:t>Malchus</a:t>
            </a:r>
            <a:r>
              <a:rPr lang="en-CA" dirty="0" smtClean="0"/>
              <a:t> (OT </a:t>
            </a:r>
            <a:r>
              <a:rPr lang="en-CA" dirty="0" err="1" smtClean="0"/>
              <a:t>melek</a:t>
            </a:r>
            <a:r>
              <a:rPr lang="en-CA" dirty="0" smtClean="0"/>
              <a:t> king, to</a:t>
            </a:r>
            <a:r>
              <a:rPr lang="en-CA" baseline="0" dirty="0" smtClean="0"/>
              <a:t> </a:t>
            </a:r>
            <a:r>
              <a:rPr lang="en-CA" baseline="0" dirty="0" err="1" smtClean="0"/>
              <a:t>riegn</a:t>
            </a:r>
            <a:r>
              <a:rPr lang="en-CA" baseline="0" dirty="0" smtClean="0"/>
              <a:t>)</a:t>
            </a:r>
            <a:r>
              <a:rPr lang="en-CA" dirty="0" smtClean="0"/>
              <a:t>.</a:t>
            </a:r>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We look then to a</a:t>
            </a:r>
            <a:r>
              <a:rPr lang="en-CA" baseline="0" dirty="0" smtClean="0"/>
              <a:t> life changing incident in John’s life </a:t>
            </a:r>
          </a:p>
          <a:p>
            <a:r>
              <a:rPr lang="en-CA" dirty="0" smtClean="0"/>
              <a:t>Mark 9:9 And as they came down from the mountain, he charged them that they should tell no man what things they had seen, till the Son of man were risen from the dead.</a:t>
            </a:r>
          </a:p>
          <a:p>
            <a:endParaRPr lang="en-CA" dirty="0" smtClean="0"/>
          </a:p>
          <a:p>
            <a:r>
              <a:rPr lang="en-CA" dirty="0" smtClean="0"/>
              <a:t>Mark 9:10 And they kept that saying with themselves, questioning one with another what the rising from the dead should mean.</a:t>
            </a:r>
          </a:p>
          <a:p>
            <a:endParaRPr lang="en-CA" dirty="0" smtClean="0"/>
          </a:p>
          <a:p>
            <a:r>
              <a:rPr lang="en-CA" dirty="0" smtClean="0"/>
              <a:t>Can you imagine the discussion,</a:t>
            </a:r>
            <a:r>
              <a:rPr lang="en-CA" baseline="0" dirty="0" smtClean="0"/>
              <a:t> the time John spent at the beginning with Andrew and Jesus, </a:t>
            </a:r>
          </a:p>
          <a:p>
            <a:endParaRPr lang="en-CA" baseline="0" dirty="0" smtClean="0"/>
          </a:p>
          <a:p>
            <a:r>
              <a:rPr lang="en-CA" baseline="0" dirty="0" smtClean="0"/>
              <a:t>Yet the record of John is silent about the transfiguration, at least the Gospel is silent about it</a:t>
            </a:r>
          </a:p>
          <a:p>
            <a:endParaRPr lang="en-CA" baseline="0" dirty="0" smtClean="0"/>
          </a:p>
          <a:p>
            <a:endParaRPr lang="en-CA" baseline="0" dirty="0" smtClean="0"/>
          </a:p>
          <a:p>
            <a:r>
              <a:rPr lang="en-CA" dirty="0" smtClean="0"/>
              <a:t>John 12:16 These things understood not his disciples at the first: but when Jesus was glorified, then remembered they that these things were written of him, and that they had done these things unto him.</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John 20:9 For as yet they knew not the scripture, that he must rise again from the dead.</a:t>
            </a:r>
          </a:p>
          <a:p>
            <a:endParaRPr lang="en-CA" dirty="0" smtClean="0"/>
          </a:p>
          <a:p>
            <a:r>
              <a:rPr lang="en-CA" sz="1200" kern="1200" dirty="0" smtClean="0">
                <a:solidFill>
                  <a:schemeClr val="tx1"/>
                </a:solidFill>
                <a:latin typeface="+mn-lt"/>
                <a:ea typeface="+mn-ea"/>
                <a:cs typeface="+mn-cs"/>
              </a:rPr>
              <a:t>Luke 24:12 Then arose Peter, and ran unto the sepulchre; and stooping down, he beheld the linen clothes laid by themselves, and departed, wondering in himself at that which was come to pass.</a:t>
            </a:r>
          </a:p>
          <a:p>
            <a:r>
              <a:rPr lang="en-CA" sz="1200" kern="1200" dirty="0" smtClean="0">
                <a:solidFill>
                  <a:schemeClr val="tx1"/>
                </a:solidFill>
                <a:latin typeface="+mn-lt"/>
                <a:ea typeface="+mn-ea"/>
                <a:cs typeface="+mn-cs"/>
              </a:rPr>
              <a:t>John 20:2-9</a:t>
            </a:r>
          </a:p>
          <a:p>
            <a:r>
              <a:rPr lang="en-CA" sz="1200" kern="1200" dirty="0" smtClean="0">
                <a:solidFill>
                  <a:schemeClr val="tx1"/>
                </a:solidFill>
                <a:latin typeface="+mn-lt"/>
                <a:ea typeface="+mn-ea"/>
                <a:cs typeface="+mn-cs"/>
              </a:rPr>
              <a:t>2 Then she </a:t>
            </a:r>
            <a:r>
              <a:rPr lang="en-CA" sz="1200" kern="1200" dirty="0" err="1" smtClean="0">
                <a:solidFill>
                  <a:schemeClr val="tx1"/>
                </a:solidFill>
                <a:latin typeface="+mn-lt"/>
                <a:ea typeface="+mn-ea"/>
                <a:cs typeface="+mn-cs"/>
              </a:rPr>
              <a:t>runneth</a:t>
            </a:r>
            <a:r>
              <a:rPr lang="en-CA" sz="1200" kern="1200" dirty="0" smtClean="0">
                <a:solidFill>
                  <a:schemeClr val="tx1"/>
                </a:solidFill>
                <a:latin typeface="+mn-lt"/>
                <a:ea typeface="+mn-ea"/>
                <a:cs typeface="+mn-cs"/>
              </a:rPr>
              <a:t>, and cometh to Simon Peter, and to the other disciple, whom Jesus loved, and </a:t>
            </a:r>
            <a:r>
              <a:rPr lang="en-CA" sz="1200" kern="1200" dirty="0" err="1" smtClean="0">
                <a:solidFill>
                  <a:schemeClr val="tx1"/>
                </a:solidFill>
                <a:latin typeface="+mn-lt"/>
                <a:ea typeface="+mn-ea"/>
                <a:cs typeface="+mn-cs"/>
              </a:rPr>
              <a:t>saith</a:t>
            </a:r>
            <a:r>
              <a:rPr lang="en-CA" sz="1200" kern="1200" dirty="0" smtClean="0">
                <a:solidFill>
                  <a:schemeClr val="tx1"/>
                </a:solidFill>
                <a:latin typeface="+mn-lt"/>
                <a:ea typeface="+mn-ea"/>
                <a:cs typeface="+mn-cs"/>
              </a:rPr>
              <a:t> unto them, They have taken away the Lord out of the sepulchre, and we know not where they have laid him.</a:t>
            </a:r>
          </a:p>
          <a:p>
            <a:r>
              <a:rPr lang="en-CA" sz="1200" kern="1200" dirty="0" smtClean="0">
                <a:solidFill>
                  <a:schemeClr val="tx1"/>
                </a:solidFill>
                <a:latin typeface="+mn-lt"/>
                <a:ea typeface="+mn-ea"/>
                <a:cs typeface="+mn-cs"/>
              </a:rPr>
              <a:t>3 Peter therefore went forth, and that other disciple, and came to the sepulchre.</a:t>
            </a:r>
          </a:p>
          <a:p>
            <a:r>
              <a:rPr lang="en-CA" sz="1200" kern="1200" dirty="0" smtClean="0">
                <a:solidFill>
                  <a:schemeClr val="tx1"/>
                </a:solidFill>
                <a:latin typeface="+mn-lt"/>
                <a:ea typeface="+mn-ea"/>
                <a:cs typeface="+mn-cs"/>
              </a:rPr>
              <a:t>4 So they ran both together: and the other disciple did outrun Peter, and came first to the sepulchre.</a:t>
            </a:r>
          </a:p>
          <a:p>
            <a:r>
              <a:rPr lang="en-CA" sz="1200" kern="1200" dirty="0" smtClean="0">
                <a:solidFill>
                  <a:schemeClr val="tx1"/>
                </a:solidFill>
                <a:latin typeface="+mn-lt"/>
                <a:ea typeface="+mn-ea"/>
                <a:cs typeface="+mn-cs"/>
              </a:rPr>
              <a:t>5 And he stooping down, and looking in, saw the linen clothes lying; yet went he not in.</a:t>
            </a:r>
          </a:p>
          <a:p>
            <a:r>
              <a:rPr lang="en-CA" sz="1200" kern="1200" dirty="0" smtClean="0">
                <a:solidFill>
                  <a:schemeClr val="tx1"/>
                </a:solidFill>
                <a:latin typeface="+mn-lt"/>
                <a:ea typeface="+mn-ea"/>
                <a:cs typeface="+mn-cs"/>
              </a:rPr>
              <a:t>6 Then cometh Simon Peter following him, and went into the sepulchre, and </a:t>
            </a:r>
            <a:r>
              <a:rPr lang="en-CA" sz="1200" kern="1200" dirty="0" err="1" smtClean="0">
                <a:solidFill>
                  <a:schemeClr val="tx1"/>
                </a:solidFill>
                <a:latin typeface="+mn-lt"/>
                <a:ea typeface="+mn-ea"/>
                <a:cs typeface="+mn-cs"/>
              </a:rPr>
              <a:t>seeth</a:t>
            </a:r>
            <a:r>
              <a:rPr lang="en-CA" sz="1200" kern="1200" dirty="0" smtClean="0">
                <a:solidFill>
                  <a:schemeClr val="tx1"/>
                </a:solidFill>
                <a:latin typeface="+mn-lt"/>
                <a:ea typeface="+mn-ea"/>
                <a:cs typeface="+mn-cs"/>
              </a:rPr>
              <a:t> the linen clothes lie,</a:t>
            </a:r>
          </a:p>
          <a:p>
            <a:r>
              <a:rPr lang="en-CA" sz="1200" kern="1200" dirty="0" smtClean="0">
                <a:solidFill>
                  <a:schemeClr val="tx1"/>
                </a:solidFill>
                <a:latin typeface="+mn-lt"/>
                <a:ea typeface="+mn-ea"/>
                <a:cs typeface="+mn-cs"/>
              </a:rPr>
              <a:t>7 And the napkin, that was about his head, not lying with the linen clothes, but wrapped together in a place by itself.</a:t>
            </a:r>
          </a:p>
          <a:p>
            <a:r>
              <a:rPr lang="en-CA" sz="1200" kern="1200" dirty="0" smtClean="0">
                <a:solidFill>
                  <a:schemeClr val="tx1"/>
                </a:solidFill>
                <a:latin typeface="+mn-lt"/>
                <a:ea typeface="+mn-ea"/>
                <a:cs typeface="+mn-cs"/>
              </a:rPr>
              <a:t>8 Then went in also that other disciple, which came first to the sepulchre, and he saw, and believed.</a:t>
            </a:r>
          </a:p>
          <a:p>
            <a:r>
              <a:rPr lang="en-CA" sz="1200" kern="1200" dirty="0" smtClean="0">
                <a:solidFill>
                  <a:schemeClr val="tx1"/>
                </a:solidFill>
                <a:latin typeface="+mn-lt"/>
                <a:ea typeface="+mn-ea"/>
                <a:cs typeface="+mn-cs"/>
              </a:rPr>
              <a:t>9 For as yet they knew not the scripture, that he must rise again from the dead.</a:t>
            </a:r>
          </a:p>
          <a:p>
            <a:r>
              <a:rPr lang="en-CA" sz="1200" kern="1200" dirty="0" smtClean="0">
                <a:solidFill>
                  <a:schemeClr val="tx1"/>
                </a:solidFill>
                <a:latin typeface="+mn-lt"/>
                <a:ea typeface="+mn-ea"/>
                <a:cs typeface="+mn-cs"/>
              </a:rPr>
              <a:t> </a:t>
            </a: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t>Dan 12:8  And I heard, but I understood not: then said I, O my Lord, what shall be the end of these things?</a:t>
            </a:r>
          </a:p>
          <a:p>
            <a:endParaRPr lang="en-CA" dirty="0" smtClean="0"/>
          </a:p>
          <a:p>
            <a:r>
              <a:rPr lang="en-CA" dirty="0" smtClean="0"/>
              <a:t>John validates his witnessing and his involvement and understanding in John</a:t>
            </a:r>
            <a:r>
              <a:rPr lang="en-CA" baseline="0" dirty="0" smtClean="0"/>
              <a:t> 19:35,20:31,21:24</a:t>
            </a:r>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CA" baseline="0"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baseline="0" dirty="0" smtClean="0"/>
              <a:t>John exhorts with authority, he was in the shadow of the Lord as his Gospel is written giving the Glory to the Son of man</a:t>
            </a:r>
          </a:p>
          <a:p>
            <a:endParaRPr lang="en-CA" baseline="0" dirty="0" smtClean="0"/>
          </a:p>
          <a:p>
            <a:r>
              <a:rPr lang="en-CA" baseline="0" dirty="0" smtClean="0"/>
              <a:t>When the Son ascended and sat down as High Priest anointed and consecrated, John accepted his responsibility to teach, exhort and admonish....do we?</a:t>
            </a:r>
          </a:p>
          <a:p>
            <a:endParaRPr lang="en-CA" baseline="0"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6</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Lev 26:11-13</a:t>
            </a:r>
          </a:p>
          <a:p>
            <a:r>
              <a:rPr lang="en-CA" dirty="0" smtClean="0"/>
              <a:t>11 And I will set my tabernacle among you: and my soul shall not abhor you.</a:t>
            </a:r>
          </a:p>
          <a:p>
            <a:r>
              <a:rPr lang="en-CA" dirty="0" smtClean="0"/>
              <a:t>12 And I will walk among you, and will be your God, and ye shall be my people.</a:t>
            </a:r>
          </a:p>
          <a:p>
            <a:r>
              <a:rPr lang="en-CA" dirty="0" smtClean="0"/>
              <a:t>13 I am the Lord your God, which brought you forth out of the land of Egypt, that ye should not be their bondmen; and I have broken the bands of your yoke, and made you go upright.</a:t>
            </a:r>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Acts 3:11 the lame man held Peter and</a:t>
            </a:r>
            <a:r>
              <a:rPr lang="en-CA" baseline="0" dirty="0" smtClean="0"/>
              <a:t> John</a:t>
            </a:r>
          </a:p>
          <a:p>
            <a:r>
              <a:rPr lang="en-CA" dirty="0" smtClean="0"/>
              <a:t>Gal 2:9 And when James, </a:t>
            </a:r>
            <a:r>
              <a:rPr lang="en-CA" dirty="0" err="1" smtClean="0"/>
              <a:t>Cephas</a:t>
            </a:r>
            <a:r>
              <a:rPr lang="en-CA" dirty="0" smtClean="0"/>
              <a:t>, and John, who seemed to be pillars, perceived the grace that was given unto me, they gave to me and Barnabas the right hands of fellowship; that we should go unto the heathen, and they unto the circumcision.</a:t>
            </a:r>
          </a:p>
          <a:p>
            <a:endParaRPr lang="en-CA" dirty="0" smtClean="0"/>
          </a:p>
          <a:p>
            <a:r>
              <a:rPr lang="en-CA" dirty="0" smtClean="0"/>
              <a:t>Acts  miracle</a:t>
            </a:r>
            <a:r>
              <a:rPr lang="en-CA" baseline="0" dirty="0" smtClean="0"/>
              <a:t> of healing</a:t>
            </a:r>
          </a:p>
          <a:p>
            <a:r>
              <a:rPr lang="en-CA" baseline="0" dirty="0" smtClean="0"/>
              <a:t>Rev</a:t>
            </a:r>
          </a:p>
          <a:p>
            <a:endParaRPr lang="en-CA" dirty="0"/>
          </a:p>
        </p:txBody>
      </p:sp>
      <p:sp>
        <p:nvSpPr>
          <p:cNvPr id="4" name="Slide Number Placeholder 3"/>
          <p:cNvSpPr>
            <a:spLocks noGrp="1"/>
          </p:cNvSpPr>
          <p:nvPr>
            <p:ph type="sldNum" sz="quarter" idx="10"/>
          </p:nvPr>
        </p:nvSpPr>
        <p:spPr/>
        <p:txBody>
          <a:bodyPr/>
          <a:lstStyle/>
          <a:p>
            <a:fld id="{EBBB81CA-8090-45C9-9810-C9F2C92E85C1}"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Luke 9:23-27</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23 And he said to them all, If any man will come after me, let him deny (NT:720</a:t>
            </a:r>
            <a:r>
              <a:rPr lang="en-CA" baseline="0" dirty="0" smtClean="0"/>
              <a:t> </a:t>
            </a:r>
            <a:r>
              <a:rPr lang="en-CA" dirty="0" err="1" smtClean="0"/>
              <a:t>arneomai</a:t>
            </a:r>
            <a:r>
              <a:rPr lang="en-CA" dirty="0" smtClean="0"/>
              <a:t> (</a:t>
            </a:r>
            <a:r>
              <a:rPr lang="en-CA" dirty="0" err="1" smtClean="0"/>
              <a:t>ar-neh'-om-ahee</a:t>
            </a:r>
            <a:r>
              <a:rPr lang="en-CA" dirty="0" smtClean="0"/>
              <a:t>); to contradict, i.e. disavow, reject) himself, and take up his cross daily, and follow (NT:190</a:t>
            </a:r>
            <a:r>
              <a:rPr lang="en-CA" baseline="0" dirty="0" smtClean="0"/>
              <a:t> </a:t>
            </a:r>
            <a:r>
              <a:rPr lang="en-CA" dirty="0" err="1" smtClean="0"/>
              <a:t>akoloutheo</a:t>
            </a:r>
            <a:r>
              <a:rPr lang="en-CA" dirty="0" smtClean="0"/>
              <a:t> (</a:t>
            </a:r>
            <a:r>
              <a:rPr lang="en-CA" dirty="0" err="1" smtClean="0"/>
              <a:t>ak-ol-oo-theh</a:t>
            </a:r>
            <a:r>
              <a:rPr lang="en-CA" dirty="0" smtClean="0"/>
              <a:t>'-o); (a road); properly, to be in the same way with, i.e. to accompany (specially, as a disciple)) me.</a:t>
            </a:r>
          </a:p>
          <a:p>
            <a:r>
              <a:rPr lang="en-CA" dirty="0" smtClean="0"/>
              <a:t>24 For whosoever will save his life shall lose it: but whosoever will lose (NT:622</a:t>
            </a:r>
            <a:r>
              <a:rPr lang="en-CA" baseline="0" dirty="0" smtClean="0"/>
              <a:t> </a:t>
            </a:r>
            <a:r>
              <a:rPr lang="en-CA" dirty="0" err="1" smtClean="0"/>
              <a:t>apollumi</a:t>
            </a:r>
            <a:r>
              <a:rPr lang="en-CA" dirty="0" smtClean="0"/>
              <a:t> (</a:t>
            </a:r>
            <a:r>
              <a:rPr lang="en-CA" dirty="0" err="1" smtClean="0"/>
              <a:t>ap-ol</a:t>
            </a:r>
            <a:r>
              <a:rPr lang="en-CA" dirty="0" smtClean="0"/>
              <a:t>'-loo-</a:t>
            </a:r>
            <a:r>
              <a:rPr lang="en-CA" dirty="0" err="1" smtClean="0"/>
              <a:t>mee</a:t>
            </a:r>
            <a:r>
              <a:rPr lang="en-CA" dirty="0" smtClean="0"/>
              <a:t>); to destroy fully) his life for my sake, the same shall save it.</a:t>
            </a:r>
          </a:p>
          <a:p>
            <a:r>
              <a:rPr lang="en-CA" dirty="0" smtClean="0"/>
              <a:t>25 For what is a man advantaged, if he gain the whole world, and lose himself, or be cast away?</a:t>
            </a:r>
          </a:p>
          <a:p>
            <a:r>
              <a:rPr lang="en-CA" dirty="0" smtClean="0"/>
              <a:t>26 For whosoever shall be ashamed of me and of my words, of him shall the Son of man be ashamed, when he shall come in his own glory, and in his Father's, and of the holy angels.</a:t>
            </a:r>
          </a:p>
          <a:p>
            <a:r>
              <a:rPr lang="en-CA" dirty="0" smtClean="0"/>
              <a:t>27 But I tell you of a truth, there be some standing here, which shall not taste of death, till they see the kingdom of God.</a:t>
            </a:r>
          </a:p>
          <a:p>
            <a:endParaRPr lang="en-CA" dirty="0" smtClean="0"/>
          </a:p>
          <a:p>
            <a:r>
              <a:rPr lang="en-US" sz="1200" kern="1200" dirty="0" smtClean="0">
                <a:solidFill>
                  <a:schemeClr val="tx1"/>
                </a:solidFill>
                <a:effectLst/>
                <a:latin typeface="+mn-lt"/>
                <a:ea typeface="+mn-ea"/>
                <a:cs typeface="+mn-cs"/>
              </a:rPr>
              <a:t>Mark 13:2-4</a:t>
            </a:r>
          </a:p>
          <a:p>
            <a:r>
              <a:rPr lang="en-US" sz="1200" kern="1200" dirty="0" smtClean="0">
                <a:solidFill>
                  <a:schemeClr val="tx1"/>
                </a:solidFill>
                <a:effectLst/>
                <a:latin typeface="+mn-lt"/>
                <a:ea typeface="+mn-ea"/>
                <a:cs typeface="+mn-cs"/>
              </a:rPr>
              <a:t>2 And Jesus answering said unto him, </a:t>
            </a:r>
            <a:r>
              <a:rPr lang="en-US" sz="1200" kern="1200" dirty="0" err="1" smtClean="0">
                <a:solidFill>
                  <a:schemeClr val="tx1"/>
                </a:solidFill>
                <a:effectLst/>
                <a:latin typeface="+mn-lt"/>
                <a:ea typeface="+mn-ea"/>
                <a:cs typeface="+mn-cs"/>
              </a:rPr>
              <a:t>Seest</a:t>
            </a:r>
            <a:r>
              <a:rPr lang="en-US" sz="1200" kern="1200" dirty="0" smtClean="0">
                <a:solidFill>
                  <a:schemeClr val="tx1"/>
                </a:solidFill>
                <a:effectLst/>
                <a:latin typeface="+mn-lt"/>
                <a:ea typeface="+mn-ea"/>
                <a:cs typeface="+mn-cs"/>
              </a:rPr>
              <a:t> thou these great buildings? there shall not be left one stone upon another, that shall not be thrown down.</a:t>
            </a:r>
          </a:p>
          <a:p>
            <a:r>
              <a:rPr lang="en-US" sz="1200" kern="1200" dirty="0" smtClean="0">
                <a:solidFill>
                  <a:schemeClr val="tx1"/>
                </a:solidFill>
                <a:effectLst/>
                <a:latin typeface="+mn-lt"/>
                <a:ea typeface="+mn-ea"/>
                <a:cs typeface="+mn-cs"/>
              </a:rPr>
              <a:t>3 And as he sat upon the mount of Olives over against the temple, Peter and James and John and Andrew asked him privately,</a:t>
            </a:r>
          </a:p>
          <a:p>
            <a:r>
              <a:rPr lang="en-US" sz="1200" kern="1200" dirty="0" smtClean="0">
                <a:solidFill>
                  <a:schemeClr val="tx1"/>
                </a:solidFill>
                <a:effectLst/>
                <a:latin typeface="+mn-lt"/>
                <a:ea typeface="+mn-ea"/>
                <a:cs typeface="+mn-cs"/>
              </a:rPr>
              <a:t>4 Tell us, when shall these things be? </a:t>
            </a:r>
            <a:r>
              <a:rPr lang="en-US" sz="1200" kern="1200" smtClean="0">
                <a:solidFill>
                  <a:schemeClr val="tx1"/>
                </a:solidFill>
                <a:effectLst/>
                <a:latin typeface="+mn-lt"/>
                <a:ea typeface="+mn-ea"/>
                <a:cs typeface="+mn-cs"/>
              </a:rPr>
              <a:t>and what shall be the sign when all these things shall be fulfilled?</a:t>
            </a:r>
          </a:p>
          <a:p>
            <a:endParaRPr lang="en-CA" dirty="0" smtClean="0"/>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John 21:21-23</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21 Peter seeing him </a:t>
            </a:r>
            <a:r>
              <a:rPr lang="en-CA" dirty="0" err="1" smtClean="0"/>
              <a:t>saith</a:t>
            </a:r>
            <a:r>
              <a:rPr lang="en-CA" dirty="0" smtClean="0"/>
              <a:t> to Jesus, Lord, and what shall this man do?</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22 Jesus </a:t>
            </a:r>
            <a:r>
              <a:rPr lang="en-CA" dirty="0" err="1" smtClean="0"/>
              <a:t>saith</a:t>
            </a:r>
            <a:r>
              <a:rPr lang="en-CA" dirty="0" smtClean="0"/>
              <a:t> unto him, If I will that he tarry till I come, what is that to thee? follow thou me.</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23 Then went this saying abroad among the brethren, that that disciple should not die: yet Jesus said not unto him, He shall not die; but, If I will that he tarry till I come, what is that to thee?</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b="1" kern="1200" dirty="0" err="1" smtClean="0">
                <a:solidFill>
                  <a:schemeClr val="tx1"/>
                </a:solidFill>
                <a:latin typeface="+mn-lt"/>
                <a:ea typeface="+mn-ea"/>
                <a:cs typeface="+mn-cs"/>
              </a:rPr>
              <a:t>Annas</a:t>
            </a:r>
            <a:r>
              <a:rPr lang="en-CA" sz="1200" kern="1200" dirty="0" smtClean="0">
                <a:solidFill>
                  <a:schemeClr val="tx1"/>
                </a:solidFill>
                <a:latin typeface="+mn-lt"/>
                <a:ea typeface="+mn-ea"/>
                <a:cs typeface="+mn-cs"/>
              </a:rPr>
              <a:t> [also </a:t>
            </a:r>
            <a:r>
              <a:rPr lang="en-CA" sz="1200" i="1" kern="1200" dirty="0" err="1" smtClean="0">
                <a:solidFill>
                  <a:schemeClr val="tx1"/>
                </a:solidFill>
                <a:latin typeface="+mn-lt"/>
                <a:ea typeface="+mn-ea"/>
                <a:cs typeface="+mn-cs"/>
              </a:rPr>
              <a:t>Ananus</a:t>
            </a:r>
            <a:r>
              <a:rPr lang="en-CA" sz="1200" u="sng" kern="1200" baseline="30000" dirty="0" smtClean="0">
                <a:solidFill>
                  <a:schemeClr val="tx1"/>
                </a:solidFill>
                <a:latin typeface="+mn-lt"/>
                <a:ea typeface="+mn-ea"/>
                <a:cs typeface="+mn-cs"/>
                <a:hlinkClick r:id="rId3"/>
              </a:rPr>
              <a:t>[1]</a:t>
            </a:r>
            <a:r>
              <a:rPr lang="en-CA" sz="1200" kern="1200" dirty="0" smtClean="0">
                <a:solidFill>
                  <a:schemeClr val="tx1"/>
                </a:solidFill>
                <a:latin typeface="+mn-lt"/>
                <a:ea typeface="+mn-ea"/>
                <a:cs typeface="+mn-cs"/>
              </a:rPr>
              <a:t> or </a:t>
            </a:r>
            <a:r>
              <a:rPr lang="en-CA" sz="1200" i="1" kern="1200" dirty="0" smtClean="0">
                <a:solidFill>
                  <a:schemeClr val="tx1"/>
                </a:solidFill>
                <a:latin typeface="+mn-lt"/>
                <a:ea typeface="+mn-ea"/>
                <a:cs typeface="+mn-cs"/>
              </a:rPr>
              <a:t>Ananias</a:t>
            </a:r>
            <a:r>
              <a:rPr lang="en-CA" sz="1200" u="sng" kern="1200" baseline="30000" dirty="0" smtClean="0">
                <a:solidFill>
                  <a:schemeClr val="tx1"/>
                </a:solidFill>
                <a:latin typeface="+mn-lt"/>
                <a:ea typeface="+mn-ea"/>
                <a:cs typeface="+mn-cs"/>
                <a:hlinkClick r:id="rId3"/>
              </a:rPr>
              <a:t>[2]</a:t>
            </a:r>
            <a:r>
              <a:rPr lang="en-CA" sz="1200" kern="1200" dirty="0" smtClean="0">
                <a:solidFill>
                  <a:schemeClr val="tx1"/>
                </a:solidFill>
                <a:latin typeface="+mn-lt"/>
                <a:ea typeface="+mn-ea"/>
                <a:cs typeface="+mn-cs"/>
              </a:rPr>
              <a:t>], son of Seth (23/22 BC–death date unknown, probably around 40CE), was appointed by the Roman legate </a:t>
            </a:r>
            <a:r>
              <a:rPr lang="en-CA" sz="1200" u="sng" kern="1200" dirty="0" err="1" smtClean="0">
                <a:solidFill>
                  <a:schemeClr val="tx1"/>
                </a:solidFill>
                <a:latin typeface="+mn-lt"/>
                <a:ea typeface="+mn-ea"/>
                <a:cs typeface="+mn-cs"/>
                <a:hlinkClick r:id="rId4" tooltip="Quirinius"/>
              </a:rPr>
              <a:t>Quirinius</a:t>
            </a:r>
            <a:r>
              <a:rPr lang="en-CA" sz="1200" kern="1200" dirty="0" smtClean="0">
                <a:solidFill>
                  <a:schemeClr val="tx1"/>
                </a:solidFill>
                <a:latin typeface="+mn-lt"/>
                <a:ea typeface="+mn-ea"/>
                <a:cs typeface="+mn-cs"/>
              </a:rPr>
              <a:t> as the first </a:t>
            </a:r>
            <a:r>
              <a:rPr lang="en-CA" sz="1200" u="sng" kern="1200" dirty="0" smtClean="0">
                <a:solidFill>
                  <a:schemeClr val="tx1"/>
                </a:solidFill>
                <a:latin typeface="+mn-lt"/>
                <a:ea typeface="+mn-ea"/>
                <a:cs typeface="+mn-cs"/>
                <a:hlinkClick r:id="rId5" tooltip="List of High Priests of Israel"/>
              </a:rPr>
              <a:t>High Priest</a:t>
            </a:r>
            <a:r>
              <a:rPr lang="en-CA" sz="1200" kern="1200" dirty="0" smtClean="0">
                <a:solidFill>
                  <a:schemeClr val="tx1"/>
                </a:solidFill>
                <a:latin typeface="+mn-lt"/>
                <a:ea typeface="+mn-ea"/>
                <a:cs typeface="+mn-cs"/>
              </a:rPr>
              <a:t> of the newly formed Roman province of </a:t>
            </a:r>
            <a:r>
              <a:rPr lang="en-CA" sz="1200" u="sng" kern="1200" dirty="0" err="1" smtClean="0">
                <a:solidFill>
                  <a:schemeClr val="tx1"/>
                </a:solidFill>
                <a:latin typeface="+mn-lt"/>
                <a:ea typeface="+mn-ea"/>
                <a:cs typeface="+mn-cs"/>
                <a:hlinkClick r:id="rId6" tooltip="Iudaea Province"/>
              </a:rPr>
              <a:t>Iudaea</a:t>
            </a:r>
            <a:r>
              <a:rPr lang="en-CA" sz="1200" kern="1200" dirty="0" smtClean="0">
                <a:solidFill>
                  <a:schemeClr val="tx1"/>
                </a:solidFill>
                <a:latin typeface="+mn-lt"/>
                <a:ea typeface="+mn-ea"/>
                <a:cs typeface="+mn-cs"/>
              </a:rPr>
              <a:t> in 6 AD; just after the Romans had deposed </a:t>
            </a:r>
            <a:r>
              <a:rPr lang="en-CA" sz="1200" u="sng" kern="1200" dirty="0" err="1" smtClean="0">
                <a:solidFill>
                  <a:schemeClr val="tx1"/>
                </a:solidFill>
                <a:latin typeface="+mn-lt"/>
                <a:ea typeface="+mn-ea"/>
                <a:cs typeface="+mn-cs"/>
                <a:hlinkClick r:id="rId7" tooltip="Herod Archelaus"/>
              </a:rPr>
              <a:t>Archelaus</a:t>
            </a:r>
            <a:r>
              <a:rPr lang="en-CA" sz="1200" kern="1200" dirty="0" smtClean="0">
                <a:solidFill>
                  <a:schemeClr val="tx1"/>
                </a:solidFill>
                <a:latin typeface="+mn-lt"/>
                <a:ea typeface="+mn-ea"/>
                <a:cs typeface="+mn-cs"/>
              </a:rPr>
              <a:t>, </a:t>
            </a:r>
            <a:r>
              <a:rPr lang="en-CA" sz="1200" kern="1200" dirty="0" err="1" smtClean="0">
                <a:solidFill>
                  <a:schemeClr val="tx1"/>
                </a:solidFill>
                <a:latin typeface="+mn-lt"/>
                <a:ea typeface="+mn-ea"/>
                <a:cs typeface="+mn-cs"/>
              </a:rPr>
              <a:t>Ethnarch</a:t>
            </a:r>
            <a:r>
              <a:rPr lang="en-CA" sz="1200" kern="1200" dirty="0" smtClean="0">
                <a:solidFill>
                  <a:schemeClr val="tx1"/>
                </a:solidFill>
                <a:latin typeface="+mn-lt"/>
                <a:ea typeface="+mn-ea"/>
                <a:cs typeface="+mn-cs"/>
              </a:rPr>
              <a:t> of </a:t>
            </a:r>
            <a:r>
              <a:rPr lang="en-CA" sz="1200" u="sng" kern="1200" dirty="0" smtClean="0">
                <a:solidFill>
                  <a:schemeClr val="tx1"/>
                </a:solidFill>
                <a:latin typeface="+mn-lt"/>
                <a:ea typeface="+mn-ea"/>
                <a:cs typeface="+mn-cs"/>
                <a:hlinkClick r:id="rId8" tooltip="Judea"/>
              </a:rPr>
              <a:t>Judaea</a:t>
            </a:r>
            <a:r>
              <a:rPr lang="en-CA" sz="1200" kern="1200" dirty="0" smtClean="0">
                <a:solidFill>
                  <a:schemeClr val="tx1"/>
                </a:solidFill>
                <a:latin typeface="+mn-lt"/>
                <a:ea typeface="+mn-ea"/>
                <a:cs typeface="+mn-cs"/>
              </a:rPr>
              <a:t>, thereby putting Judaea directly under Roman rule.</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b="1" kern="1200" dirty="0" smtClean="0">
                <a:solidFill>
                  <a:schemeClr val="tx1"/>
                </a:solidFill>
                <a:latin typeface="+mn-lt"/>
                <a:ea typeface="+mn-ea"/>
                <a:cs typeface="+mn-cs"/>
              </a:rPr>
              <a:t>Joseph, son of Caiaphas</a:t>
            </a:r>
            <a:r>
              <a:rPr lang="en-CA" sz="1200" kern="1200" dirty="0" smtClean="0">
                <a:solidFill>
                  <a:schemeClr val="tx1"/>
                </a:solidFill>
                <a:latin typeface="+mn-lt"/>
                <a:ea typeface="+mn-ea"/>
                <a:cs typeface="+mn-cs"/>
              </a:rPr>
              <a:t>, </a:t>
            </a:r>
            <a:r>
              <a:rPr lang="en-CA" sz="1200" u="sng" kern="1200" dirty="0" smtClean="0">
                <a:solidFill>
                  <a:schemeClr val="tx1"/>
                </a:solidFill>
                <a:latin typeface="+mn-lt"/>
                <a:ea typeface="+mn-ea"/>
                <a:cs typeface="+mn-cs"/>
                <a:hlinkClick r:id="rId9" tooltip="Hebrew"/>
              </a:rPr>
              <a:t>Hebrew</a:t>
            </a:r>
            <a:r>
              <a:rPr lang="en-CA" sz="1200" kern="1200" dirty="0" smtClean="0">
                <a:solidFill>
                  <a:schemeClr val="tx1"/>
                </a:solidFill>
                <a:latin typeface="+mn-lt"/>
                <a:ea typeface="+mn-ea"/>
                <a:cs typeface="+mn-cs"/>
              </a:rPr>
              <a:t> </a:t>
            </a:r>
            <a:r>
              <a:rPr lang="en-CA" sz="1200" b="1" i="1" kern="1200" dirty="0" err="1" smtClean="0">
                <a:solidFill>
                  <a:schemeClr val="tx1"/>
                </a:solidFill>
                <a:latin typeface="+mn-lt"/>
                <a:ea typeface="+mn-ea"/>
                <a:cs typeface="+mn-cs"/>
              </a:rPr>
              <a:t>יוסף</a:t>
            </a:r>
            <a:r>
              <a:rPr lang="en-CA" sz="1200" b="1" i="1" kern="1200" dirty="0" smtClean="0">
                <a:solidFill>
                  <a:schemeClr val="tx1"/>
                </a:solidFill>
                <a:latin typeface="+mn-lt"/>
                <a:ea typeface="+mn-ea"/>
                <a:cs typeface="+mn-cs"/>
              </a:rPr>
              <a:t> בַּר </a:t>
            </a:r>
            <a:r>
              <a:rPr lang="en-CA" sz="1200" b="1" i="1" kern="1200" dirty="0" err="1" smtClean="0">
                <a:solidFill>
                  <a:schemeClr val="tx1"/>
                </a:solidFill>
                <a:latin typeface="+mn-lt"/>
                <a:ea typeface="+mn-ea"/>
                <a:cs typeface="+mn-cs"/>
              </a:rPr>
              <a:t>קַי</a:t>
            </a:r>
            <a:r>
              <a:rPr lang="en-CA" sz="1200" b="1" i="1" kern="1200" dirty="0" smtClean="0">
                <a:solidFill>
                  <a:schemeClr val="tx1"/>
                </a:solidFill>
                <a:latin typeface="+mn-lt"/>
                <a:ea typeface="+mn-ea"/>
                <a:cs typeface="+mn-cs"/>
              </a:rPr>
              <a:t>ָּ</a:t>
            </a:r>
            <a:r>
              <a:rPr lang="en-CA" sz="1200" b="1" i="1" kern="1200" dirty="0" err="1" smtClean="0">
                <a:solidFill>
                  <a:schemeClr val="tx1"/>
                </a:solidFill>
                <a:latin typeface="+mn-lt"/>
                <a:ea typeface="+mn-ea"/>
                <a:cs typeface="+mn-cs"/>
              </a:rPr>
              <a:t>פָא</a:t>
            </a:r>
            <a:r>
              <a:rPr lang="en-CA" sz="1200" kern="1200" dirty="0" smtClean="0">
                <a:solidFill>
                  <a:schemeClr val="tx1"/>
                </a:solidFill>
                <a:latin typeface="+mn-lt"/>
                <a:ea typeface="+mn-ea"/>
                <a:cs typeface="+mn-cs"/>
              </a:rPr>
              <a:t> or </a:t>
            </a:r>
            <a:r>
              <a:rPr lang="en-CA" sz="1200" i="1" kern="1200" dirty="0" err="1" smtClean="0">
                <a:solidFill>
                  <a:schemeClr val="tx1"/>
                </a:solidFill>
                <a:latin typeface="+mn-lt"/>
                <a:ea typeface="+mn-ea"/>
                <a:cs typeface="+mn-cs"/>
              </a:rPr>
              <a:t>Yosef</a:t>
            </a:r>
            <a:r>
              <a:rPr lang="en-CA" sz="1200" i="1" kern="1200" dirty="0" smtClean="0">
                <a:solidFill>
                  <a:schemeClr val="tx1"/>
                </a:solidFill>
                <a:latin typeface="+mn-lt"/>
                <a:ea typeface="+mn-ea"/>
                <a:cs typeface="+mn-cs"/>
              </a:rPr>
              <a:t> Bar </a:t>
            </a:r>
            <a:r>
              <a:rPr lang="en-CA" sz="1200" i="1" kern="1200" dirty="0" err="1" smtClean="0">
                <a:solidFill>
                  <a:schemeClr val="tx1"/>
                </a:solidFill>
                <a:latin typeface="+mn-lt"/>
                <a:ea typeface="+mn-ea"/>
                <a:cs typeface="+mn-cs"/>
              </a:rPr>
              <a:t>Kayafa</a:t>
            </a:r>
            <a:r>
              <a:rPr lang="en-CA" sz="1200" kern="1200" dirty="0" smtClean="0">
                <a:solidFill>
                  <a:schemeClr val="tx1"/>
                </a:solidFill>
                <a:latin typeface="+mn-lt"/>
                <a:ea typeface="+mn-ea"/>
                <a:cs typeface="+mn-cs"/>
              </a:rPr>
              <a:t>, commonly known simply as </a:t>
            </a:r>
            <a:r>
              <a:rPr lang="en-CA" sz="1200" b="1" kern="1200" dirty="0" smtClean="0">
                <a:solidFill>
                  <a:schemeClr val="tx1"/>
                </a:solidFill>
                <a:latin typeface="+mn-lt"/>
                <a:ea typeface="+mn-ea"/>
                <a:cs typeface="+mn-cs"/>
              </a:rPr>
              <a:t>Caiaphas</a:t>
            </a:r>
            <a:r>
              <a:rPr lang="en-CA" sz="1200" kern="1200" dirty="0" smtClean="0">
                <a:solidFill>
                  <a:schemeClr val="tx1"/>
                </a:solidFill>
                <a:latin typeface="+mn-lt"/>
                <a:ea typeface="+mn-ea"/>
                <a:cs typeface="+mn-cs"/>
              </a:rPr>
              <a:t> (</a:t>
            </a:r>
            <a:r>
              <a:rPr lang="en-CA" sz="1200" u="sng" kern="1200" dirty="0" smtClean="0">
                <a:solidFill>
                  <a:schemeClr val="tx1"/>
                </a:solidFill>
                <a:latin typeface="+mn-lt"/>
                <a:ea typeface="+mn-ea"/>
                <a:cs typeface="+mn-cs"/>
                <a:hlinkClick r:id="rId10" tooltip="Greek language"/>
              </a:rPr>
              <a:t>Greek</a:t>
            </a:r>
            <a:r>
              <a:rPr lang="en-CA" sz="1200" kern="1200" dirty="0" smtClean="0">
                <a:solidFill>
                  <a:schemeClr val="tx1"/>
                </a:solidFill>
                <a:latin typeface="+mn-lt"/>
                <a:ea typeface="+mn-ea"/>
                <a:cs typeface="+mn-cs"/>
              </a:rPr>
              <a:t>: </a:t>
            </a:r>
            <a:r>
              <a:rPr lang="el-GR" sz="1200" kern="1200" dirty="0" smtClean="0">
                <a:solidFill>
                  <a:schemeClr val="tx1"/>
                </a:solidFill>
                <a:latin typeface="+mn-lt"/>
                <a:ea typeface="+mn-ea"/>
                <a:cs typeface="+mn-cs"/>
              </a:rPr>
              <a:t>Καϊάφας</a:t>
            </a:r>
            <a:r>
              <a:rPr lang="en-CA" sz="1200" kern="1200" dirty="0" smtClean="0">
                <a:solidFill>
                  <a:schemeClr val="tx1"/>
                </a:solidFill>
                <a:latin typeface="+mn-lt"/>
                <a:ea typeface="+mn-ea"/>
                <a:cs typeface="+mn-cs"/>
              </a:rPr>
              <a:t>) in the </a:t>
            </a:r>
            <a:r>
              <a:rPr lang="en-CA" sz="1200" u="sng" kern="1200" dirty="0" smtClean="0">
                <a:solidFill>
                  <a:schemeClr val="tx1"/>
                </a:solidFill>
                <a:latin typeface="+mn-lt"/>
                <a:ea typeface="+mn-ea"/>
                <a:cs typeface="+mn-cs"/>
                <a:hlinkClick r:id="rId11" tooltip="New Testament"/>
              </a:rPr>
              <a:t>New Testament</a:t>
            </a:r>
            <a:r>
              <a:rPr lang="en-CA" sz="1200" kern="1200" dirty="0" smtClean="0">
                <a:solidFill>
                  <a:schemeClr val="tx1"/>
                </a:solidFill>
                <a:latin typeface="+mn-lt"/>
                <a:ea typeface="+mn-ea"/>
                <a:cs typeface="+mn-cs"/>
              </a:rPr>
              <a:t>, was the </a:t>
            </a:r>
            <a:r>
              <a:rPr lang="en-CA" sz="1200" u="sng" kern="1200" dirty="0" smtClean="0">
                <a:solidFill>
                  <a:schemeClr val="tx1"/>
                </a:solidFill>
                <a:latin typeface="+mn-lt"/>
                <a:ea typeface="+mn-ea"/>
                <a:cs typeface="+mn-cs"/>
                <a:hlinkClick r:id="rId12" tooltip="Roman Empire"/>
              </a:rPr>
              <a:t>Roman</a:t>
            </a:r>
            <a:r>
              <a:rPr lang="en-CA" sz="1200" kern="1200" dirty="0" smtClean="0">
                <a:solidFill>
                  <a:schemeClr val="tx1"/>
                </a:solidFill>
                <a:latin typeface="+mn-lt"/>
                <a:ea typeface="+mn-ea"/>
                <a:cs typeface="+mn-cs"/>
              </a:rPr>
              <a:t>-appointed </a:t>
            </a:r>
            <a:r>
              <a:rPr lang="en-CA" sz="1200" u="sng" kern="1200" dirty="0" smtClean="0">
                <a:solidFill>
                  <a:schemeClr val="tx1"/>
                </a:solidFill>
                <a:latin typeface="+mn-lt"/>
                <a:ea typeface="+mn-ea"/>
                <a:cs typeface="+mn-cs"/>
                <a:hlinkClick r:id="rId13" tooltip="Judaism"/>
              </a:rPr>
              <a:t>Jewish</a:t>
            </a:r>
            <a:r>
              <a:rPr lang="en-CA" sz="1200" kern="1200" dirty="0" smtClean="0">
                <a:solidFill>
                  <a:schemeClr val="tx1"/>
                </a:solidFill>
                <a:latin typeface="+mn-lt"/>
                <a:ea typeface="+mn-ea"/>
                <a:cs typeface="+mn-cs"/>
              </a:rPr>
              <a:t> </a:t>
            </a:r>
            <a:r>
              <a:rPr lang="en-CA" sz="1200" u="sng" kern="1200" dirty="0" smtClean="0">
                <a:solidFill>
                  <a:schemeClr val="tx1"/>
                </a:solidFill>
                <a:latin typeface="+mn-lt"/>
                <a:ea typeface="+mn-ea"/>
                <a:cs typeface="+mn-cs"/>
                <a:hlinkClick r:id="rId5" tooltip="List of High Priests of Israel"/>
              </a:rPr>
              <a:t>high priest</a:t>
            </a:r>
            <a:r>
              <a:rPr lang="en-CA" sz="1200" kern="1200" dirty="0" smtClean="0">
                <a:solidFill>
                  <a:schemeClr val="tx1"/>
                </a:solidFill>
                <a:latin typeface="+mn-lt"/>
                <a:ea typeface="+mn-ea"/>
                <a:cs typeface="+mn-cs"/>
              </a:rPr>
              <a:t> who is said to have organized the plot to kill </a:t>
            </a:r>
            <a:r>
              <a:rPr lang="en-CA" sz="1200" u="sng" kern="1200" dirty="0" smtClean="0">
                <a:solidFill>
                  <a:schemeClr val="tx1"/>
                </a:solidFill>
                <a:latin typeface="+mn-lt"/>
                <a:ea typeface="+mn-ea"/>
                <a:cs typeface="+mn-cs"/>
                <a:hlinkClick r:id="rId14" tooltip="Jesus"/>
              </a:rPr>
              <a:t>Jesus</a:t>
            </a:r>
            <a:r>
              <a:rPr lang="en-CA" sz="1200" kern="1200" dirty="0" smtClean="0">
                <a:solidFill>
                  <a:schemeClr val="tx1"/>
                </a:solidFill>
                <a:latin typeface="+mn-lt"/>
                <a:ea typeface="+mn-ea"/>
                <a:cs typeface="+mn-cs"/>
              </a:rPr>
              <a:t>. Caiaphas is also said to have been involved in the </a:t>
            </a:r>
            <a:r>
              <a:rPr lang="en-CA" sz="1200" u="sng" kern="1200" dirty="0" smtClean="0">
                <a:solidFill>
                  <a:schemeClr val="tx1"/>
                </a:solidFill>
                <a:latin typeface="+mn-lt"/>
                <a:ea typeface="+mn-ea"/>
                <a:cs typeface="+mn-cs"/>
                <a:hlinkClick r:id="rId15" tooltip="Sanhedrin trial of Jesus"/>
              </a:rPr>
              <a:t>Sanhedrin trial of Jesus</a:t>
            </a:r>
            <a:r>
              <a:rPr lang="en-CA" sz="1200" kern="1200" dirty="0" smtClean="0">
                <a:solidFill>
                  <a:schemeClr val="tx1"/>
                </a:solidFill>
                <a:latin typeface="+mn-lt"/>
                <a:ea typeface="+mn-ea"/>
                <a:cs typeface="+mn-cs"/>
              </a:rPr>
              <a:t>.</a:t>
            </a:r>
            <a:r>
              <a:rPr lang="en-CA" sz="1200" u="sng" kern="1200" baseline="30000" dirty="0" smtClean="0">
                <a:solidFill>
                  <a:schemeClr val="tx1"/>
                </a:solidFill>
                <a:latin typeface="+mn-lt"/>
                <a:ea typeface="+mn-ea"/>
                <a:cs typeface="+mn-cs"/>
                <a:hlinkClick r:id="rId16"/>
              </a:rPr>
              <a:t>[1]</a:t>
            </a:r>
            <a:endParaRPr lang="en-CA" sz="1200" kern="1200" dirty="0" smtClean="0">
              <a:solidFill>
                <a:schemeClr val="tx1"/>
              </a:solidFill>
              <a:latin typeface="+mn-lt"/>
              <a:ea typeface="+mn-ea"/>
              <a:cs typeface="+mn-cs"/>
            </a:endParaRP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John</a:t>
            </a:r>
            <a:r>
              <a:rPr lang="en-US" sz="1200" baseline="0" dirty="0" smtClean="0"/>
              <a:t> comes from an old </a:t>
            </a:r>
            <a:r>
              <a:rPr lang="en-US" sz="1200" baseline="0" dirty="0" err="1" smtClean="0"/>
              <a:t>testement</a:t>
            </a:r>
            <a:r>
              <a:rPr lang="en-US" sz="1200" baseline="0" dirty="0" smtClean="0"/>
              <a:t> name much like </a:t>
            </a:r>
            <a:r>
              <a:rPr lang="en-US" sz="1200" baseline="0" dirty="0" err="1" smtClean="0"/>
              <a:t>Annas</a:t>
            </a:r>
            <a:r>
              <a:rPr lang="en-US" sz="1200" baseline="0" dirty="0" smtClean="0"/>
              <a:t> the high priest </a:t>
            </a:r>
            <a:r>
              <a:rPr lang="en-US" sz="1200" dirty="0" err="1" smtClean="0"/>
              <a:t>Yehowchanan</a:t>
            </a:r>
            <a:r>
              <a:rPr lang="en-US" sz="1200" dirty="0" smtClean="0"/>
              <a:t> (</a:t>
            </a:r>
            <a:r>
              <a:rPr lang="en-US" sz="1200" dirty="0" err="1" smtClean="0"/>
              <a:t>yeh</a:t>
            </a:r>
            <a:r>
              <a:rPr lang="en-US" sz="1200" dirty="0" smtClean="0"/>
              <a:t>-ho-</a:t>
            </a:r>
            <a:r>
              <a:rPr lang="en-US" sz="1200" dirty="0" err="1" smtClean="0"/>
              <a:t>khaw</a:t>
            </a:r>
            <a:r>
              <a:rPr lang="en-US" sz="1200" dirty="0" smtClean="0"/>
              <a:t>-</a:t>
            </a:r>
            <a:r>
              <a:rPr lang="en-US" sz="1200" dirty="0" err="1" smtClean="0"/>
              <a:t>nawn</a:t>
            </a:r>
            <a:r>
              <a:rPr lang="en-US" sz="1200" dirty="0" smtClean="0"/>
              <a:t>');  </a:t>
            </a:r>
            <a:r>
              <a:rPr lang="en-US" sz="1200" b="1" u="sng" dirty="0" smtClean="0"/>
              <a:t>Yahweh-favored</a:t>
            </a:r>
            <a:r>
              <a:rPr lang="en-US" sz="1200" dirty="0" smtClean="0"/>
              <a:t>; </a:t>
            </a:r>
            <a:endParaRPr lang="en-CA" sz="1200" dirty="0" smtClean="0"/>
          </a:p>
          <a:p>
            <a:endParaRPr lang="en-CA" dirty="0" smtClean="0"/>
          </a:p>
          <a:p>
            <a:r>
              <a:rPr lang="en-CA" dirty="0" err="1" smtClean="0"/>
              <a:t>Jer</a:t>
            </a:r>
            <a:r>
              <a:rPr lang="en-CA" dirty="0" smtClean="0"/>
              <a:t> 28:12-17</a:t>
            </a:r>
          </a:p>
          <a:p>
            <a:r>
              <a:rPr lang="en-CA" dirty="0" smtClean="0"/>
              <a:t>12 Then the word of the Lord came unto Jeremiah the prophet, after that </a:t>
            </a:r>
            <a:r>
              <a:rPr lang="en-CA" dirty="0" err="1" smtClean="0"/>
              <a:t>Hananiah</a:t>
            </a:r>
            <a:r>
              <a:rPr lang="en-CA" dirty="0" smtClean="0"/>
              <a:t> the prophet had broken the yoke from off the neck of the prophet Jeremiah, saying,</a:t>
            </a:r>
          </a:p>
          <a:p>
            <a:r>
              <a:rPr lang="en-CA" dirty="0" smtClean="0"/>
              <a:t>13 Go and tell </a:t>
            </a:r>
            <a:r>
              <a:rPr lang="en-CA" dirty="0" err="1" smtClean="0"/>
              <a:t>Hananiah</a:t>
            </a:r>
            <a:r>
              <a:rPr lang="en-CA" dirty="0" smtClean="0"/>
              <a:t>, saying, Thus </a:t>
            </a:r>
            <a:r>
              <a:rPr lang="en-CA" dirty="0" err="1" smtClean="0"/>
              <a:t>saith</a:t>
            </a:r>
            <a:r>
              <a:rPr lang="en-CA" dirty="0" smtClean="0"/>
              <a:t> the Lord; Thou hast broken the yokes of wood; but thou </a:t>
            </a:r>
            <a:r>
              <a:rPr lang="en-CA" dirty="0" err="1" smtClean="0"/>
              <a:t>shalt</a:t>
            </a:r>
            <a:r>
              <a:rPr lang="en-CA" dirty="0" smtClean="0"/>
              <a:t> make for them yokes of iron.</a:t>
            </a:r>
          </a:p>
          <a:p>
            <a:r>
              <a:rPr lang="en-CA" dirty="0" smtClean="0"/>
              <a:t>14 For thus </a:t>
            </a:r>
            <a:r>
              <a:rPr lang="en-CA" dirty="0" err="1" smtClean="0"/>
              <a:t>saith</a:t>
            </a:r>
            <a:r>
              <a:rPr lang="en-CA" dirty="0" smtClean="0"/>
              <a:t> the Lord of hosts, the God of Israel; I have put a yoke of iron upon the neck of all these nations, that they may serve Nebuchadnezzar king of Babylon; and they shall serve him: and I have given him the beasts of the field also.</a:t>
            </a:r>
          </a:p>
          <a:p>
            <a:r>
              <a:rPr lang="en-CA" dirty="0" smtClean="0"/>
              <a:t>15 Then said the prophet Jeremiah unto </a:t>
            </a:r>
            <a:r>
              <a:rPr lang="en-CA" dirty="0" err="1" smtClean="0"/>
              <a:t>Hananiah</a:t>
            </a:r>
            <a:r>
              <a:rPr lang="en-CA" dirty="0" smtClean="0"/>
              <a:t> the prophet, Hear now, </a:t>
            </a:r>
            <a:r>
              <a:rPr lang="en-CA" dirty="0" err="1" smtClean="0"/>
              <a:t>Hananiah</a:t>
            </a:r>
            <a:r>
              <a:rPr lang="en-CA" dirty="0" smtClean="0"/>
              <a:t>; The Lord hath not sent thee; but thou </a:t>
            </a:r>
            <a:r>
              <a:rPr lang="en-CA" dirty="0" err="1" smtClean="0"/>
              <a:t>makest</a:t>
            </a:r>
            <a:r>
              <a:rPr lang="en-CA" dirty="0" smtClean="0"/>
              <a:t> this people to trust in a lie.</a:t>
            </a:r>
          </a:p>
          <a:p>
            <a:r>
              <a:rPr lang="en-CA" dirty="0" smtClean="0"/>
              <a:t>16 Therefore thus </a:t>
            </a:r>
            <a:r>
              <a:rPr lang="en-CA" dirty="0" err="1" smtClean="0"/>
              <a:t>saith</a:t>
            </a:r>
            <a:r>
              <a:rPr lang="en-CA" dirty="0" smtClean="0"/>
              <a:t> the Lord; Behold, I will cast thee from off the face of the earth: this year thou </a:t>
            </a:r>
            <a:r>
              <a:rPr lang="en-CA" dirty="0" err="1" smtClean="0"/>
              <a:t>shalt</a:t>
            </a:r>
            <a:r>
              <a:rPr lang="en-CA" dirty="0" smtClean="0"/>
              <a:t> die, because thou hast taught rebellion against the Lord.</a:t>
            </a:r>
          </a:p>
          <a:p>
            <a:r>
              <a:rPr lang="en-CA" dirty="0" smtClean="0"/>
              <a:t>17 So </a:t>
            </a:r>
            <a:r>
              <a:rPr lang="en-CA" dirty="0" err="1" smtClean="0"/>
              <a:t>Hananiah</a:t>
            </a:r>
            <a:r>
              <a:rPr lang="en-CA" dirty="0" smtClean="0"/>
              <a:t> the prophet died the same year in the seventh month.</a:t>
            </a:r>
          </a:p>
          <a:p>
            <a:endParaRPr lang="en-CA" dirty="0" smtClean="0"/>
          </a:p>
          <a:p>
            <a:r>
              <a:rPr lang="en-CA" dirty="0" smtClean="0"/>
              <a:t>Rev1:9 The son of Thunder, the </a:t>
            </a:r>
            <a:r>
              <a:rPr lang="en-CA" dirty="0" err="1" smtClean="0"/>
              <a:t>outspokeness</a:t>
            </a:r>
            <a:r>
              <a:rPr lang="en-CA" dirty="0" smtClean="0"/>
              <a:t> of John has landed him in</a:t>
            </a:r>
            <a:r>
              <a:rPr lang="en-CA" baseline="0" dirty="0" smtClean="0"/>
              <a:t> exile</a:t>
            </a:r>
          </a:p>
          <a:p>
            <a:endParaRPr lang="en-CA" baseline="0" dirty="0" smtClean="0"/>
          </a:p>
          <a:p>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11</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Luke’s record says teach us to pray like John the Baptist </a:t>
            </a:r>
          </a:p>
          <a:p>
            <a:endParaRPr lang="en-CA" dirty="0" smtClean="0"/>
          </a:p>
          <a:p>
            <a:r>
              <a:rPr lang="en-CA" dirty="0" smtClean="0"/>
              <a:t>There are those that will not experience death until</a:t>
            </a:r>
            <a:r>
              <a:rPr lang="en-CA" baseline="0" dirty="0" smtClean="0"/>
              <a:t> they see “the day”  </a:t>
            </a:r>
          </a:p>
          <a:p>
            <a:endParaRPr lang="en-CA" baseline="0" dirty="0" smtClean="0"/>
          </a:p>
          <a:p>
            <a:r>
              <a:rPr lang="en-CA" dirty="0" smtClean="0"/>
              <a:t>Matt 20:21 And he said unto her, What wilt thou? She </a:t>
            </a:r>
            <a:r>
              <a:rPr lang="en-CA" dirty="0" err="1" smtClean="0"/>
              <a:t>saith</a:t>
            </a:r>
            <a:r>
              <a:rPr lang="en-CA" dirty="0" smtClean="0"/>
              <a:t> unto him, Grant that these my two sons may sit, the one on thy right hand, and the other on the left, in thy kingdom.</a:t>
            </a:r>
          </a:p>
          <a:p>
            <a:r>
              <a:rPr lang="en-CA" dirty="0" smtClean="0"/>
              <a:t>Matt 20:23 And he </a:t>
            </a:r>
            <a:r>
              <a:rPr lang="en-CA" dirty="0" err="1" smtClean="0"/>
              <a:t>saith</a:t>
            </a:r>
            <a:r>
              <a:rPr lang="en-CA" dirty="0" smtClean="0"/>
              <a:t> unto them, Ye shall drink indeed of my cup, and be baptized with the baptism that I am baptized with: but to sit on my right hand, and on my left, is not mine to give, but it shall be given to them for whom it is prepared of my Father.</a:t>
            </a:r>
          </a:p>
          <a:p>
            <a:endParaRPr lang="en-CA" dirty="0" smtClean="0"/>
          </a:p>
          <a:p>
            <a:r>
              <a:rPr lang="en-CA" dirty="0" smtClean="0"/>
              <a:t>Matt 25:40</a:t>
            </a:r>
            <a:r>
              <a:rPr lang="en-CA" baseline="0" dirty="0" smtClean="0"/>
              <a:t> </a:t>
            </a:r>
            <a:r>
              <a:rPr lang="en-CA" dirty="0" smtClean="0"/>
              <a:t> And the King shall answer and say unto them, Verily I say unto you, Inasmuch as ye have done it unto one of the least of these my brethren, ye have done it unto me.</a:t>
            </a:r>
          </a:p>
        </p:txBody>
      </p:sp>
      <p:sp>
        <p:nvSpPr>
          <p:cNvPr id="4" name="Slide Number Placeholder 3"/>
          <p:cNvSpPr>
            <a:spLocks noGrp="1"/>
          </p:cNvSpPr>
          <p:nvPr>
            <p:ph type="sldNum" sz="quarter" idx="10"/>
          </p:nvPr>
        </p:nvSpPr>
        <p:spPr/>
        <p:txBody>
          <a:bodyPr/>
          <a:lstStyle/>
          <a:p>
            <a:fld id="{EBBB81CA-8090-45C9-9810-C9F2C92E85C1}" type="slidenum">
              <a:rPr lang="en-CA" smtClean="0"/>
              <a:pPr/>
              <a:t>12</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must remember</a:t>
            </a:r>
            <a:r>
              <a:rPr lang="en-CA" baseline="0" dirty="0" smtClean="0"/>
              <a:t> </a:t>
            </a:r>
            <a:r>
              <a:rPr lang="en-CA" dirty="0" smtClean="0"/>
              <a:t>that imprinted on the mind</a:t>
            </a:r>
            <a:r>
              <a:rPr lang="en-CA" baseline="0" dirty="0" smtClean="0"/>
              <a:t> of our Brother is the nails, the crown, the stake, the weeping aunty Mary that had been pierced also </a:t>
            </a:r>
          </a:p>
          <a:p>
            <a:endParaRPr lang="en-CA" baseline="0" dirty="0" smtClean="0"/>
          </a:p>
          <a:p>
            <a:r>
              <a:rPr lang="en-CA" baseline="0" dirty="0" smtClean="0"/>
              <a:t>-John is about to be exposed to things that would astound and mystify him </a:t>
            </a:r>
            <a:endParaRPr lang="en-CA" dirty="0"/>
          </a:p>
        </p:txBody>
      </p:sp>
      <p:sp>
        <p:nvSpPr>
          <p:cNvPr id="4" name="Slide Number Placeholder 3"/>
          <p:cNvSpPr>
            <a:spLocks noGrp="1"/>
          </p:cNvSpPr>
          <p:nvPr>
            <p:ph type="sldNum" sz="quarter" idx="10"/>
          </p:nvPr>
        </p:nvSpPr>
        <p:spPr/>
        <p:txBody>
          <a:bodyPr/>
          <a:lstStyle/>
          <a:p>
            <a:fld id="{EBBB81CA-8090-45C9-9810-C9F2C92E85C1}" type="slidenum">
              <a:rPr lang="en-CA" smtClean="0"/>
              <a:pPr/>
              <a:t>13</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CA" dirty="0" smtClean="0"/>
              <a:t>His involvement</a:t>
            </a:r>
          </a:p>
          <a:p>
            <a:r>
              <a:rPr lang="en-CA" dirty="0" smtClean="0"/>
              <a:t>Rev 5:4 “I wept much”</a:t>
            </a:r>
          </a:p>
          <a:p>
            <a:r>
              <a:rPr lang="en-CA" dirty="0" smtClean="0"/>
              <a:t>Only John records “The Lamb of God” used 27 times in the Apocalypse</a:t>
            </a:r>
            <a:r>
              <a:rPr lang="en-CA" baseline="0" dirty="0" smtClean="0"/>
              <a:t> </a:t>
            </a:r>
            <a:endParaRPr lang="en-CA" dirty="0" smtClean="0"/>
          </a:p>
          <a:p>
            <a:r>
              <a:rPr lang="en-CA" dirty="0" smtClean="0"/>
              <a:t>John 1:29 The next day John </a:t>
            </a:r>
            <a:r>
              <a:rPr lang="en-CA" dirty="0" err="1" smtClean="0"/>
              <a:t>seeth</a:t>
            </a:r>
            <a:r>
              <a:rPr lang="en-CA" dirty="0" smtClean="0"/>
              <a:t> Jesus coming unto him, and </a:t>
            </a:r>
            <a:r>
              <a:rPr lang="en-CA" dirty="0" err="1" smtClean="0"/>
              <a:t>saith</a:t>
            </a:r>
            <a:r>
              <a:rPr lang="en-CA" dirty="0" smtClean="0"/>
              <a:t>, Behold the Lamb of God, which </a:t>
            </a:r>
            <a:r>
              <a:rPr lang="en-CA" dirty="0" err="1" smtClean="0"/>
              <a:t>taketh</a:t>
            </a:r>
            <a:r>
              <a:rPr lang="en-CA" dirty="0" smtClean="0"/>
              <a:t> away the sin of the world.</a:t>
            </a:r>
          </a:p>
          <a:p>
            <a:r>
              <a:rPr lang="en-CA" dirty="0" smtClean="0"/>
              <a:t>Rev 5:6 a Lamb as it had been slain</a:t>
            </a:r>
            <a:r>
              <a:rPr lang="en-CA" baseline="0" dirty="0" smtClean="0"/>
              <a:t> – engrained in his mind the king hanging on a tree, like we cannot imagine</a:t>
            </a:r>
          </a:p>
          <a:p>
            <a:r>
              <a:rPr lang="en-CA" baseline="0" dirty="0" smtClean="0"/>
              <a:t>Rev 5:10 ...made us kings and priests...</a:t>
            </a:r>
          </a:p>
          <a:p>
            <a:r>
              <a:rPr lang="en-CA" dirty="0" smtClean="0"/>
              <a:t>Rev 6:9</a:t>
            </a:r>
            <a:r>
              <a:rPr lang="en-CA" baseline="0" dirty="0" smtClean="0"/>
              <a:t> I saw under the alter the souls of them that were slain for the word of God... </a:t>
            </a:r>
          </a:p>
          <a:p>
            <a:r>
              <a:rPr lang="en-CA" baseline="0" dirty="0" smtClean="0"/>
              <a:t>Rev 10:1-7 7 thunders, v9 give me the little book...v10 I ate it</a:t>
            </a:r>
          </a:p>
          <a:p>
            <a:r>
              <a:rPr lang="en-CA" baseline="0" dirty="0" smtClean="0"/>
              <a:t>Rev 14:1 Holiness to Yahweh in </a:t>
            </a:r>
            <a:r>
              <a:rPr lang="en-CA" baseline="0" dirty="0" err="1" smtClean="0"/>
              <a:t>thier</a:t>
            </a:r>
            <a:r>
              <a:rPr lang="en-CA" baseline="0" dirty="0" smtClean="0"/>
              <a:t> Foreheads (Priests) v12 here is the patience of the Saints...and keep the commandments...rest from their labors</a:t>
            </a:r>
          </a:p>
          <a:p>
            <a:r>
              <a:rPr lang="en-CA" baseline="0" dirty="0" smtClean="0"/>
              <a:t>Then there is a great voice of much people in heaven</a:t>
            </a:r>
          </a:p>
          <a:p>
            <a:r>
              <a:rPr lang="en-CA" baseline="0" dirty="0" smtClean="0"/>
              <a:t>Rev 19:2 true and righteous are his judgements...avenged the blood of his servants at her hand</a:t>
            </a:r>
          </a:p>
          <a:p>
            <a:r>
              <a:rPr lang="en-CA" baseline="0" dirty="0" smtClean="0"/>
              <a:t>Overcome with the whole thing</a:t>
            </a:r>
          </a:p>
          <a:p>
            <a:r>
              <a:rPr lang="en-CA" baseline="0" dirty="0" smtClean="0"/>
              <a:t>Rev 19:10 “I fell at his feet... I am thy fellow servant and of thy brethren”</a:t>
            </a:r>
          </a:p>
          <a:p>
            <a:r>
              <a:rPr lang="en-CA" dirty="0" smtClean="0"/>
              <a:t>Matt 24:30-31</a:t>
            </a:r>
          </a:p>
          <a:p>
            <a:r>
              <a:rPr lang="en-CA" dirty="0" smtClean="0"/>
              <a:t>30 And then shall appear the sign of the Son of man in heaven: and then shall all the tribes of the earth mourn, and they shall see the Son of man coming in the clouds of heaven with power and great glory.</a:t>
            </a:r>
          </a:p>
          <a:p>
            <a:r>
              <a:rPr lang="en-CA" dirty="0" smtClean="0"/>
              <a:t>31 And he shall send his angels with a great sound of a trumpet, and they shall gather together his elect from the four winds, from one end of heaven to the other.</a:t>
            </a:r>
          </a:p>
          <a:p>
            <a:r>
              <a:rPr lang="en-CA" dirty="0" smtClean="0"/>
              <a:t>Rev 19:11-16 the King of Kings and</a:t>
            </a:r>
            <a:r>
              <a:rPr lang="en-CA" baseline="0" dirty="0" smtClean="0"/>
              <a:t> Lord of Lords coming with the clouds of heaven</a:t>
            </a:r>
          </a:p>
          <a:p>
            <a:r>
              <a:rPr lang="en-CA" baseline="0" dirty="0" smtClean="0"/>
              <a:t>Rev 20:4 the souls of them that were beheaded....John the Baptist???</a:t>
            </a:r>
          </a:p>
          <a:p>
            <a:r>
              <a:rPr lang="en-CA" baseline="0" dirty="0" smtClean="0"/>
              <a:t>Rev 21:3 he shall dwell with them and they shall be his people and God himself shall be with them and be their God.</a:t>
            </a:r>
          </a:p>
          <a:p>
            <a:r>
              <a:rPr lang="en-CA" baseline="0" dirty="0" smtClean="0"/>
              <a:t>Rev 22:16 I Jesus have sent mine Angel....</a:t>
            </a:r>
          </a:p>
          <a:p>
            <a:r>
              <a:rPr lang="en-CA" baseline="0" dirty="0" smtClean="0"/>
              <a:t>Rev 22:17 Come </a:t>
            </a:r>
            <a:r>
              <a:rPr lang="en-CA" baseline="0" dirty="0" err="1" smtClean="0"/>
              <a:t>Come</a:t>
            </a:r>
            <a:r>
              <a:rPr lang="en-CA" baseline="0" dirty="0" smtClean="0"/>
              <a:t> </a:t>
            </a:r>
            <a:r>
              <a:rPr lang="en-CA" baseline="0" dirty="0" err="1" smtClean="0"/>
              <a:t>Come</a:t>
            </a:r>
            <a:r>
              <a:rPr lang="en-CA" baseline="0" dirty="0" smtClean="0"/>
              <a:t> v22 even so come Lord Jesus. Amen</a:t>
            </a:r>
            <a:endParaRPr lang="en-CA"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17</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BB81CA-8090-45C9-9810-C9F2C92E85C1}" type="slidenum">
              <a:rPr lang="en-CA" smtClean="0"/>
              <a:pPr/>
              <a:t>19</a:t>
            </a:fld>
            <a:endParaRPr lang="en-CA"/>
          </a:p>
        </p:txBody>
      </p:sp>
    </p:spTree>
    <p:extLst>
      <p:ext uri="{BB962C8B-B14F-4D97-AF65-F5344CB8AC3E}">
        <p14:creationId xmlns="" xmlns:p14="http://schemas.microsoft.com/office/powerpoint/2010/main" val="118273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BBB81CA-8090-45C9-9810-C9F2C92E85C1}" type="slidenum">
              <a:rPr lang="en-CA" smtClean="0"/>
              <a:pPr/>
              <a:t>20</a:t>
            </a:fld>
            <a:endParaRPr lang="en-CA"/>
          </a:p>
        </p:txBody>
      </p:sp>
    </p:spTree>
    <p:extLst>
      <p:ext uri="{BB962C8B-B14F-4D97-AF65-F5344CB8AC3E}">
        <p14:creationId xmlns="" xmlns:p14="http://schemas.microsoft.com/office/powerpoint/2010/main" val="380530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5C100A7-55E3-472B-AD94-D86B5553636C}" type="datetimeFigureOut">
              <a:rPr lang="en-CA" smtClean="0"/>
              <a:pPr/>
              <a:t>24/12/2012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B759FA-4740-4B1F-941C-ED00488FE175}" type="slidenum">
              <a:rPr lang="en-CA" smtClean="0"/>
              <a:pPr/>
              <a:t>‹#›</a:t>
            </a:fld>
            <a:endParaRPr lang="en-CA"/>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100A7-55E3-472B-AD94-D86B5553636C}" type="datetimeFigureOut">
              <a:rPr lang="en-CA" smtClean="0"/>
              <a:pPr/>
              <a:t>24/12/2012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759FA-4740-4B1F-941C-ED00488FE175}"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CA" dirty="0" smtClean="0"/>
              <a:t>Class 6 </a:t>
            </a:r>
            <a:endParaRPr lang="en-CA" dirty="0"/>
          </a:p>
        </p:txBody>
      </p:sp>
      <p:sp>
        <p:nvSpPr>
          <p:cNvPr id="3" name="Content Placeholder 2"/>
          <p:cNvSpPr>
            <a:spLocks noGrp="1"/>
          </p:cNvSpPr>
          <p:nvPr>
            <p:ph idx="1"/>
          </p:nvPr>
        </p:nvSpPr>
        <p:spPr>
          <a:xfrm>
            <a:off x="323528" y="908720"/>
            <a:ext cx="8229600" cy="1468760"/>
          </a:xfrm>
          <a:effectLst>
            <a:outerShdw blurRad="152400" dist="317500" dir="5400000" sx="90000" sy="-19000" rotWithShape="0">
              <a:prstClr val="black">
                <a:alpha val="15000"/>
              </a:prstClr>
            </a:outerShdw>
          </a:effectLst>
        </p:spPr>
        <p:txBody>
          <a:bodyPr anchor="ctr" anchorCtr="0">
            <a:normAutofit/>
            <a:scene3d>
              <a:camera prst="obliqueBottomLeft"/>
              <a:lightRig rig="threePt" dir="t"/>
            </a:scene3d>
            <a:sp3d extrusionH="57150">
              <a:bevelT w="38100" h="38100"/>
            </a:sp3d>
          </a:bodyPr>
          <a:lstStyle/>
          <a:p>
            <a:pPr algn="ctr">
              <a:buNone/>
            </a:pPr>
            <a:r>
              <a:rPr lang="en-CA" sz="6600" dirty="0" smtClean="0">
                <a:solidFill>
                  <a:schemeClr val="accent3">
                    <a:lumMod val="75000"/>
                  </a:schemeClr>
                </a:solidFill>
              </a:rPr>
              <a:t>Increase our Faith</a:t>
            </a:r>
            <a:endParaRPr lang="en-CA" sz="6600" dirty="0">
              <a:solidFill>
                <a:schemeClr val="accent3">
                  <a:lumMod val="75000"/>
                </a:schemeClr>
              </a:solidFill>
            </a:endParaRPr>
          </a:p>
        </p:txBody>
      </p:sp>
      <p:sp>
        <p:nvSpPr>
          <p:cNvPr id="4" name="Content Placeholder 2"/>
          <p:cNvSpPr txBox="1">
            <a:spLocks/>
          </p:cNvSpPr>
          <p:nvPr/>
        </p:nvSpPr>
        <p:spPr>
          <a:xfrm>
            <a:off x="611560" y="4365104"/>
            <a:ext cx="8229600" cy="1468760"/>
          </a:xfrm>
          <a:prstGeom prst="rect">
            <a:avLst/>
          </a:prstGeom>
          <a:effectLst>
            <a:outerShdw blurRad="152400" dist="317500" dir="5400000" sx="90000" sy="-19000" rotWithShape="0">
              <a:prstClr val="black">
                <a:alpha val="15000"/>
              </a:prstClr>
            </a:outerShdw>
          </a:effectLst>
        </p:spPr>
        <p:txBody>
          <a:bodyPr vert="horz" lIns="91440" tIns="45720" rIns="91440" bIns="45720" rtlCol="0" anchor="ctr" anchorCtr="0">
            <a:normAutofit fontScale="55000" lnSpcReduction="20000"/>
            <a:scene3d>
              <a:camera prst="obliqueBottomLeft"/>
              <a:lightRig rig="threePt" dir="t"/>
            </a:scene3d>
            <a:sp3d extrusionH="57150">
              <a:bevelT w="38100" h="38100"/>
            </a:sp3d>
          </a:bodyPr>
          <a:lstStyle/>
          <a:p>
            <a:pPr marL="342900" lvl="0" indent="-342900" algn="ctr">
              <a:spcBef>
                <a:spcPct val="20000"/>
              </a:spcBef>
            </a:pPr>
            <a:r>
              <a:rPr lang="en-CA" sz="6600" dirty="0" smtClean="0">
                <a:solidFill>
                  <a:schemeClr val="accent3">
                    <a:lumMod val="75000"/>
                  </a:schemeClr>
                </a:solidFill>
              </a:rPr>
              <a:t>Ps 30:2 Yahweh </a:t>
            </a:r>
            <a:r>
              <a:rPr lang="en-CA" sz="6600" b="1" i="1" u="sng" dirty="0" smtClean="0">
                <a:solidFill>
                  <a:schemeClr val="accent3">
                    <a:lumMod val="75000"/>
                  </a:schemeClr>
                </a:solidFill>
              </a:rPr>
              <a:t>my</a:t>
            </a:r>
            <a:r>
              <a:rPr lang="en-CA" sz="6600" dirty="0" smtClean="0">
                <a:solidFill>
                  <a:schemeClr val="accent3">
                    <a:lumMod val="75000"/>
                  </a:schemeClr>
                </a:solidFill>
              </a:rPr>
              <a:t> </a:t>
            </a:r>
            <a:r>
              <a:rPr lang="en-CA" sz="6600" dirty="0" err="1" smtClean="0">
                <a:solidFill>
                  <a:schemeClr val="accent3">
                    <a:lumMod val="75000"/>
                  </a:schemeClr>
                </a:solidFill>
              </a:rPr>
              <a:t>Elohim</a:t>
            </a:r>
            <a:r>
              <a:rPr lang="en-CA" sz="6600" dirty="0" smtClean="0">
                <a:solidFill>
                  <a:schemeClr val="accent3">
                    <a:lumMod val="75000"/>
                  </a:schemeClr>
                </a:solidFill>
              </a:rPr>
              <a:t>, I cried unto thee, and thou hast healed me.</a:t>
            </a:r>
          </a:p>
        </p:txBody>
      </p:sp>
      <p:sp>
        <p:nvSpPr>
          <p:cNvPr id="5" name="Content Placeholder 2"/>
          <p:cNvSpPr txBox="1">
            <a:spLocks/>
          </p:cNvSpPr>
          <p:nvPr/>
        </p:nvSpPr>
        <p:spPr>
          <a:xfrm>
            <a:off x="611560" y="2492896"/>
            <a:ext cx="8229600" cy="1468760"/>
          </a:xfrm>
          <a:prstGeom prst="rect">
            <a:avLst/>
          </a:prstGeom>
          <a:effectLst>
            <a:outerShdw blurRad="152400" dist="317500" dir="5400000" sx="90000" sy="-19000" rotWithShape="0">
              <a:prstClr val="black">
                <a:alpha val="15000"/>
              </a:prstClr>
            </a:outerShdw>
          </a:effectLst>
        </p:spPr>
        <p:txBody>
          <a:bodyPr vert="horz" lIns="91440" tIns="45720" rIns="91440" bIns="45720" rtlCol="0" anchor="ctr" anchorCtr="0">
            <a:normAutofit fontScale="85000" lnSpcReduction="20000"/>
            <a:scene3d>
              <a:camera prst="obliqueBottomLeft"/>
              <a:lightRig rig="threePt" dir="t"/>
            </a:scene3d>
            <a:sp3d extrusionH="57150">
              <a:bevelT w="38100" h="38100"/>
            </a:sp3d>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6600" b="0" i="0" u="none" strike="noStrike" kern="1200" cap="none" spc="0" normalizeH="0" baseline="0" noProof="0" dirty="0" smtClean="0">
                <a:ln>
                  <a:noFill/>
                </a:ln>
                <a:solidFill>
                  <a:schemeClr val="accent3">
                    <a:lumMod val="75000"/>
                  </a:schemeClr>
                </a:solidFill>
                <a:effectLst/>
                <a:uLnTx/>
                <a:uFillTx/>
                <a:latin typeface="+mn-lt"/>
                <a:ea typeface="+mn-ea"/>
                <a:cs typeface="+mn-cs"/>
              </a:rPr>
              <a:t>Taking ownership of </a:t>
            </a:r>
            <a:r>
              <a:rPr kumimoji="0" lang="en-CA" sz="6600" b="0" i="0" u="none" strike="noStrike" kern="1200" cap="none" spc="0" normalizeH="0" baseline="0" noProof="0" dirty="0" err="1" smtClean="0">
                <a:ln>
                  <a:noFill/>
                </a:ln>
                <a:solidFill>
                  <a:schemeClr val="accent3">
                    <a:lumMod val="75000"/>
                  </a:schemeClr>
                </a:solidFill>
                <a:effectLst/>
                <a:uLnTx/>
                <a:uFillTx/>
                <a:latin typeface="+mn-lt"/>
                <a:ea typeface="+mn-ea"/>
                <a:cs typeface="+mn-cs"/>
              </a:rPr>
              <a:t>th</a:t>
            </a:r>
            <a:r>
              <a:rPr lang="en-CA" sz="6600" dirty="0" smtClean="0">
                <a:solidFill>
                  <a:schemeClr val="accent3">
                    <a:lumMod val="75000"/>
                  </a:schemeClr>
                </a:solidFill>
              </a:rPr>
              <a:t>e Word of Yahweh</a:t>
            </a:r>
            <a:endParaRPr kumimoji="0" lang="en-CA" sz="6600" b="0" i="0" u="none" strike="noStrike" kern="1200" cap="none" spc="0" normalizeH="0" baseline="0" noProof="0" dirty="0">
              <a:ln>
                <a:noFill/>
              </a:ln>
              <a:solidFill>
                <a:schemeClr val="accent3">
                  <a:lumMod val="75000"/>
                </a:schemeClr>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1484783"/>
          </a:xfrm>
        </p:spPr>
        <p:txBody>
          <a:bodyPr>
            <a:normAutofit/>
          </a:bodyPr>
          <a:lstStyle/>
          <a:p>
            <a:pPr marL="0" indent="0">
              <a:buNone/>
            </a:pPr>
            <a:r>
              <a:rPr lang="en-CA" sz="2200" dirty="0" smtClean="0"/>
              <a:t>1 John 5:6 This is he that came by water and blood, even Jesus Christ; not by water only, but by water and blood. And it is the</a:t>
            </a:r>
            <a:r>
              <a:rPr lang="en-CA" sz="2200" dirty="0" smtClean="0">
                <a:effectLst>
                  <a:glow rad="228600">
                    <a:schemeClr val="accent5">
                      <a:satMod val="175000"/>
                      <a:alpha val="40000"/>
                    </a:schemeClr>
                  </a:glow>
                </a:effectLst>
              </a:rPr>
              <a:t> Spirit </a:t>
            </a:r>
            <a:r>
              <a:rPr lang="en-CA" sz="2200" dirty="0" smtClean="0"/>
              <a:t>that </a:t>
            </a:r>
            <a:r>
              <a:rPr lang="en-CA" sz="2200" dirty="0" err="1" smtClean="0"/>
              <a:t>beareth</a:t>
            </a:r>
            <a:r>
              <a:rPr lang="en-CA" sz="2200" dirty="0" smtClean="0"/>
              <a:t> witness, because the </a:t>
            </a:r>
            <a:r>
              <a:rPr lang="en-CA" sz="2200" dirty="0" smtClean="0">
                <a:effectLst>
                  <a:glow rad="228600">
                    <a:schemeClr val="accent5">
                      <a:satMod val="175000"/>
                      <a:alpha val="40000"/>
                    </a:schemeClr>
                  </a:glow>
                </a:effectLst>
              </a:rPr>
              <a:t>Spirit</a:t>
            </a:r>
            <a:r>
              <a:rPr lang="en-CA" sz="2200" dirty="0" smtClean="0"/>
              <a:t> is truth.</a:t>
            </a:r>
          </a:p>
        </p:txBody>
      </p:sp>
      <p:pic>
        <p:nvPicPr>
          <p:cNvPr id="5" name="Picture 4" descr="moses55.jpg"/>
          <p:cNvPicPr>
            <a:picLocks noChangeAspect="1"/>
          </p:cNvPicPr>
          <p:nvPr/>
        </p:nvPicPr>
        <p:blipFill>
          <a:blip r:embed="rId3" cstate="print"/>
          <a:stretch>
            <a:fillRect/>
          </a:stretch>
        </p:blipFill>
        <p:spPr>
          <a:xfrm>
            <a:off x="6156176" y="3051972"/>
            <a:ext cx="2987824" cy="3806028"/>
          </a:xfrm>
          <a:prstGeom prst="rect">
            <a:avLst/>
          </a:prstGeom>
          <a:ln>
            <a:noFill/>
          </a:ln>
          <a:effectLst>
            <a:softEdge rad="112500"/>
          </a:effectLst>
        </p:spPr>
      </p:pic>
      <p:sp>
        <p:nvSpPr>
          <p:cNvPr id="6" name="Content Placeholder 2"/>
          <p:cNvSpPr txBox="1">
            <a:spLocks/>
          </p:cNvSpPr>
          <p:nvPr/>
        </p:nvSpPr>
        <p:spPr>
          <a:xfrm>
            <a:off x="0" y="1268760"/>
            <a:ext cx="9144000" cy="720080"/>
          </a:xfrm>
          <a:prstGeom prst="rect">
            <a:avLst/>
          </a:prstGeom>
        </p:spPr>
        <p:txBody>
          <a:bodyPr vert="horz" lIns="91440" tIns="45720" rIns="91440" bIns="45720" rtlCol="0">
            <a:normAutofit/>
          </a:bodyPr>
          <a:lstStyle/>
          <a:p>
            <a:pPr lvl="0">
              <a:spcBef>
                <a:spcPct val="20000"/>
              </a:spcBef>
            </a:pPr>
            <a:r>
              <a:rPr lang="en-CA" sz="2200" dirty="0" smtClean="0"/>
              <a:t>Lev 8:6 Priests are washed with Water</a:t>
            </a:r>
          </a:p>
        </p:txBody>
      </p:sp>
      <p:sp>
        <p:nvSpPr>
          <p:cNvPr id="7" name="Content Placeholder 2"/>
          <p:cNvSpPr txBox="1">
            <a:spLocks/>
          </p:cNvSpPr>
          <p:nvPr/>
        </p:nvSpPr>
        <p:spPr>
          <a:xfrm>
            <a:off x="0" y="1916832"/>
            <a:ext cx="9144000" cy="648072"/>
          </a:xfrm>
          <a:prstGeom prst="rect">
            <a:avLst/>
          </a:prstGeom>
        </p:spPr>
        <p:txBody>
          <a:bodyPr vert="horz" lIns="91440" tIns="45720" rIns="91440" bIns="45720" rtlCol="0">
            <a:normAutofit/>
          </a:bodyPr>
          <a:lstStyle/>
          <a:p>
            <a:pPr lvl="0">
              <a:spcBef>
                <a:spcPct val="20000"/>
              </a:spcBef>
            </a:pPr>
            <a:r>
              <a:rPr lang="en-CA" sz="2200" dirty="0" smtClean="0"/>
              <a:t>Lev 8:23 Ram of consecration’s blood is used in hearing, handling and walking</a:t>
            </a:r>
          </a:p>
          <a:p>
            <a:pPr lvl="0">
              <a:spcBef>
                <a:spcPct val="20000"/>
              </a:spcBef>
            </a:pPr>
            <a:endParaRPr lang="en-CA" sz="2200" dirty="0" smtClean="0"/>
          </a:p>
        </p:txBody>
      </p:sp>
      <p:sp>
        <p:nvSpPr>
          <p:cNvPr id="8" name="Content Placeholder 2"/>
          <p:cNvSpPr txBox="1">
            <a:spLocks/>
          </p:cNvSpPr>
          <p:nvPr/>
        </p:nvSpPr>
        <p:spPr>
          <a:xfrm>
            <a:off x="0" y="2636912"/>
            <a:ext cx="6372200" cy="1152128"/>
          </a:xfrm>
          <a:prstGeom prst="rect">
            <a:avLst/>
          </a:prstGeom>
        </p:spPr>
        <p:txBody>
          <a:bodyPr vert="horz" lIns="91440" tIns="45720" rIns="91440" bIns="45720" rtlCol="0">
            <a:normAutofit/>
          </a:bodyPr>
          <a:lstStyle/>
          <a:p>
            <a:pPr lvl="0">
              <a:spcBef>
                <a:spcPct val="20000"/>
              </a:spcBef>
            </a:pPr>
            <a:r>
              <a:rPr lang="en-CA" sz="2200" dirty="0" smtClean="0"/>
              <a:t>John 13:5 Christ washed the priests in training with water</a:t>
            </a:r>
          </a:p>
          <a:p>
            <a:pPr lvl="0">
              <a:spcBef>
                <a:spcPct val="20000"/>
              </a:spcBef>
            </a:pPr>
            <a:endParaRPr lang="en-CA" sz="2200" dirty="0" smtClean="0"/>
          </a:p>
        </p:txBody>
      </p:sp>
      <p:sp>
        <p:nvSpPr>
          <p:cNvPr id="9" name="Content Placeholder 2"/>
          <p:cNvSpPr txBox="1">
            <a:spLocks/>
          </p:cNvSpPr>
          <p:nvPr/>
        </p:nvSpPr>
        <p:spPr>
          <a:xfrm>
            <a:off x="0" y="3573016"/>
            <a:ext cx="6372200" cy="1008112"/>
          </a:xfrm>
          <a:prstGeom prst="rect">
            <a:avLst/>
          </a:prstGeom>
        </p:spPr>
        <p:txBody>
          <a:bodyPr vert="horz" lIns="91440" tIns="45720" rIns="91440" bIns="45720" rtlCol="0">
            <a:normAutofit/>
          </a:bodyPr>
          <a:lstStyle/>
          <a:p>
            <a:r>
              <a:rPr lang="en-CA" sz="2200" dirty="0" smtClean="0"/>
              <a:t>John 10:11 He poured out his life in hearing, handling, and walking</a:t>
            </a:r>
          </a:p>
        </p:txBody>
      </p:sp>
      <p:sp>
        <p:nvSpPr>
          <p:cNvPr id="10" name="Content Placeholder 2"/>
          <p:cNvSpPr txBox="1">
            <a:spLocks/>
          </p:cNvSpPr>
          <p:nvPr/>
        </p:nvSpPr>
        <p:spPr>
          <a:xfrm>
            <a:off x="0" y="4509120"/>
            <a:ext cx="6372200" cy="1080120"/>
          </a:xfrm>
          <a:prstGeom prst="rect">
            <a:avLst/>
          </a:prstGeom>
        </p:spPr>
        <p:txBody>
          <a:bodyPr vert="horz" lIns="91440" tIns="45720" rIns="91440" bIns="45720" rtlCol="0">
            <a:normAutofit/>
          </a:bodyPr>
          <a:lstStyle/>
          <a:p>
            <a:r>
              <a:rPr lang="en-CA" sz="2200" dirty="0" smtClean="0"/>
              <a:t>John 19:34  forthwith there came out</a:t>
            </a:r>
          </a:p>
          <a:p>
            <a:r>
              <a:rPr lang="en-CA" sz="2200" dirty="0" smtClean="0"/>
              <a:t>water and blood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980728"/>
          </a:xfrm>
        </p:spPr>
        <p:txBody>
          <a:bodyPr>
            <a:normAutofit/>
          </a:bodyPr>
          <a:lstStyle/>
          <a:p>
            <a:pPr marL="0" indent="0">
              <a:buNone/>
            </a:pPr>
            <a:r>
              <a:rPr lang="en-CA" sz="2200" dirty="0" smtClean="0"/>
              <a:t>Mark 9:1 That there be some of them that stand here, which shall not taste of death, till they have seen the kingdom of God come with power.</a:t>
            </a:r>
          </a:p>
        </p:txBody>
      </p:sp>
      <p:sp>
        <p:nvSpPr>
          <p:cNvPr id="4" name="Content Placeholder 2"/>
          <p:cNvSpPr txBox="1">
            <a:spLocks/>
          </p:cNvSpPr>
          <p:nvPr/>
        </p:nvSpPr>
        <p:spPr>
          <a:xfrm>
            <a:off x="0" y="1052736"/>
            <a:ext cx="9144000" cy="1080120"/>
          </a:xfrm>
          <a:prstGeom prst="rect">
            <a:avLst/>
          </a:prstGeom>
        </p:spPr>
        <p:txBody>
          <a:bodyPr vert="horz" lIns="91440" tIns="45720" rIns="91440" bIns="45720" rtlCol="0">
            <a:normAutofit/>
          </a:bodyPr>
          <a:lstStyle/>
          <a:p>
            <a:pPr lvl="0">
              <a:spcBef>
                <a:spcPct val="20000"/>
              </a:spcBef>
            </a:pPr>
            <a:r>
              <a:rPr lang="en-CA" sz="2200" dirty="0" smtClean="0"/>
              <a:t>V 9 “No man” = NT:3367 </a:t>
            </a:r>
            <a:r>
              <a:rPr lang="en-CA" sz="2200" dirty="0" err="1" smtClean="0"/>
              <a:t>medeis</a:t>
            </a:r>
            <a:r>
              <a:rPr lang="en-CA" sz="2200" dirty="0" smtClean="0"/>
              <a:t> (may-dice'); not even one (man, woman, thing):</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0" y="1988840"/>
            <a:ext cx="9144000" cy="720080"/>
          </a:xfrm>
          <a:prstGeom prst="rect">
            <a:avLst/>
          </a:prstGeom>
        </p:spPr>
        <p:txBody>
          <a:bodyPr vert="horz" lIns="91440" tIns="45720" rIns="91440" bIns="45720" rtlCol="0">
            <a:normAutofit/>
          </a:bodyPr>
          <a:lstStyle/>
          <a:p>
            <a:pPr lvl="0">
              <a:spcBef>
                <a:spcPct val="20000"/>
              </a:spcBef>
            </a:pPr>
            <a:r>
              <a:rPr lang="en-CA" sz="2200" dirty="0" smtClean="0"/>
              <a:t>V 9 “Till the Son of Man were risen from the dead”</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2780928"/>
            <a:ext cx="9144000" cy="1152128"/>
          </a:xfrm>
          <a:prstGeom prst="rect">
            <a:avLst/>
          </a:prstGeom>
        </p:spPr>
        <p:txBody>
          <a:bodyPr vert="horz" lIns="91440" tIns="45720" rIns="91440" bIns="45720" rtlCol="0">
            <a:normAutofit/>
          </a:bodyPr>
          <a:lstStyle/>
          <a:p>
            <a:pPr lvl="0">
              <a:spcBef>
                <a:spcPct val="20000"/>
              </a:spcBef>
            </a:pPr>
            <a:r>
              <a:rPr lang="en-CA" sz="2200" dirty="0" smtClean="0"/>
              <a:t>V 10 “questioned one with another” =NT:4802 </a:t>
            </a:r>
            <a:r>
              <a:rPr lang="en-CA" sz="2200" dirty="0" err="1" smtClean="0"/>
              <a:t>suzeteo</a:t>
            </a:r>
            <a:r>
              <a:rPr lang="en-CA" sz="2200" dirty="0" smtClean="0"/>
              <a:t> (</a:t>
            </a:r>
            <a:r>
              <a:rPr lang="en-CA" sz="2200" dirty="0" err="1" smtClean="0"/>
              <a:t>sood-zay-teh</a:t>
            </a:r>
            <a:r>
              <a:rPr lang="en-CA" sz="2200" dirty="0" smtClean="0"/>
              <a:t>'-o); to investigate jointly, i.e. discuss, controvert, cavil:</a:t>
            </a:r>
          </a:p>
          <a:p>
            <a:pPr lvl="0">
              <a:spcBef>
                <a:spcPct val="20000"/>
              </a:spcBef>
            </a:pPr>
            <a:endParaRPr lang="en-CA" sz="2200"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0" y="3789040"/>
            <a:ext cx="6732240" cy="1080120"/>
          </a:xfrm>
          <a:prstGeom prst="rect">
            <a:avLst/>
          </a:prstGeom>
        </p:spPr>
        <p:txBody>
          <a:bodyPr vert="horz" lIns="91440" tIns="45720" rIns="91440" bIns="45720" rtlCol="0">
            <a:normAutofit/>
          </a:bodyPr>
          <a:lstStyle/>
          <a:p>
            <a:pPr lvl="0">
              <a:spcBef>
                <a:spcPct val="20000"/>
              </a:spcBef>
            </a:pPr>
            <a:r>
              <a:rPr lang="en-CA" sz="2200" dirty="0" smtClean="0"/>
              <a:t>John 12:16 When Jesus was glorified then remembered (to remember, to recall to mind)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8" name="Picture 7" descr="scratching_head.jpg"/>
          <p:cNvPicPr>
            <a:picLocks noChangeAspect="1"/>
          </p:cNvPicPr>
          <p:nvPr/>
        </p:nvPicPr>
        <p:blipFill>
          <a:blip r:embed="rId3" cstate="print"/>
          <a:stretch>
            <a:fillRect/>
          </a:stretch>
        </p:blipFill>
        <p:spPr>
          <a:xfrm>
            <a:off x="7020272" y="3356992"/>
            <a:ext cx="1877795" cy="1584176"/>
          </a:xfrm>
          <a:prstGeom prst="rect">
            <a:avLst/>
          </a:prstGeom>
          <a:ln w="228600" cap="sq" cmpd="thickThin">
            <a:solidFill>
              <a:srgbClr val="000000"/>
            </a:solidFill>
            <a:prstDash val="solid"/>
            <a:miter lim="800000"/>
          </a:ln>
          <a:effectLst>
            <a:innerShdw blurRad="76200">
              <a:srgbClr val="000000"/>
            </a:innerShdw>
          </a:effectLst>
        </p:spPr>
      </p:pic>
      <p:sp>
        <p:nvSpPr>
          <p:cNvPr id="9" name="Content Placeholder 2"/>
          <p:cNvSpPr txBox="1">
            <a:spLocks/>
          </p:cNvSpPr>
          <p:nvPr/>
        </p:nvSpPr>
        <p:spPr>
          <a:xfrm>
            <a:off x="0" y="4869160"/>
            <a:ext cx="7812360" cy="1988840"/>
          </a:xfrm>
          <a:prstGeom prst="rect">
            <a:avLst/>
          </a:prstGeom>
        </p:spPr>
        <p:txBody>
          <a:bodyPr vert="horz" lIns="91440" tIns="45720" rIns="91440" bIns="45720" rtlCol="0">
            <a:normAutofit lnSpcReduction="10000"/>
          </a:bodyPr>
          <a:lstStyle/>
          <a:p>
            <a:pPr lvl="0">
              <a:spcBef>
                <a:spcPct val="20000"/>
              </a:spcBef>
            </a:pPr>
            <a:r>
              <a:rPr lang="en-CA" sz="2200" dirty="0" smtClean="0"/>
              <a:t>John 19: 35 he that saw bare record....</a:t>
            </a:r>
          </a:p>
          <a:p>
            <a:pPr lvl="0">
              <a:spcBef>
                <a:spcPct val="20000"/>
              </a:spcBef>
            </a:pPr>
            <a:r>
              <a:rPr lang="en-CA" sz="2200" dirty="0" smtClean="0"/>
              <a:t>John 20:31 these are written....</a:t>
            </a:r>
          </a:p>
          <a:p>
            <a:pPr lvl="0">
              <a:spcBef>
                <a:spcPct val="20000"/>
              </a:spcBef>
            </a:pPr>
            <a:r>
              <a:rPr lang="en-CA" sz="2200" dirty="0" smtClean="0"/>
              <a:t>John 21:24 this is the disciple which </a:t>
            </a:r>
            <a:r>
              <a:rPr lang="en-CA" sz="2200" dirty="0" err="1" smtClean="0"/>
              <a:t>testifieth</a:t>
            </a:r>
            <a:r>
              <a:rPr lang="en-CA" sz="2200" dirty="0" smtClean="0"/>
              <a:t>...</a:t>
            </a:r>
          </a:p>
          <a:p>
            <a:pPr lvl="0">
              <a:spcBef>
                <a:spcPct val="20000"/>
              </a:spcBef>
            </a:pPr>
            <a:r>
              <a:rPr lang="en-CA" sz="2200" dirty="0" smtClean="0"/>
              <a:t>1 John 1:2 ...bear witness and </a:t>
            </a:r>
            <a:r>
              <a:rPr lang="en-CA" sz="2200" dirty="0" err="1" smtClean="0"/>
              <a:t>shew</a:t>
            </a:r>
            <a:r>
              <a:rPr lang="en-CA" sz="2200" dirty="0" smtClean="0"/>
              <a:t> unto you...</a:t>
            </a:r>
          </a:p>
          <a:p>
            <a:pPr lvl="0">
              <a:spcBef>
                <a:spcPct val="20000"/>
              </a:spcBef>
            </a:pPr>
            <a:r>
              <a:rPr lang="en-CA" sz="2200" dirty="0" smtClean="0"/>
              <a:t>3 John 12 ...we bear record and ye know that our record is true.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p:stCondLst>
                              <p:cond delay="1000"/>
                            </p:stCondLst>
                            <p:childTnLst>
                              <p:par>
                                <p:cTn id="32" presetID="53" presetClass="exit" presetSubtype="0" fill="hold" nodeType="afterEffect">
                                  <p:stCondLst>
                                    <p:cond delay="0"/>
                                  </p:stCondLst>
                                  <p:childTnLst>
                                    <p:anim calcmode="lin" valueType="num">
                                      <p:cBhvr>
                                        <p:cTn id="33" dur="500"/>
                                        <p:tgtEl>
                                          <p:spTgt spid="8"/>
                                        </p:tgtEl>
                                        <p:attrNameLst>
                                          <p:attrName>ppt_w</p:attrName>
                                        </p:attrNameLst>
                                      </p:cBhvr>
                                      <p:tavLst>
                                        <p:tav tm="0">
                                          <p:val>
                                            <p:strVal val="ppt_w"/>
                                          </p:val>
                                        </p:tav>
                                        <p:tav tm="100000">
                                          <p:val>
                                            <p:fltVal val="0"/>
                                          </p:val>
                                        </p:tav>
                                      </p:tavLst>
                                    </p:anim>
                                    <p:anim calcmode="lin" valueType="num">
                                      <p:cBhvr>
                                        <p:cTn id="34" dur="500"/>
                                        <p:tgtEl>
                                          <p:spTgt spid="8"/>
                                        </p:tgtEl>
                                        <p:attrNameLst>
                                          <p:attrName>ppt_h</p:attrName>
                                        </p:attrNameLst>
                                      </p:cBhvr>
                                      <p:tavLst>
                                        <p:tav tm="0">
                                          <p:val>
                                            <p:strVal val="ppt_h"/>
                                          </p:val>
                                        </p:tav>
                                        <p:tav tm="100000">
                                          <p:val>
                                            <p:fltVal val="0"/>
                                          </p:val>
                                        </p:tav>
                                      </p:tavLst>
                                    </p:anim>
                                    <p:animEffect transition="out" filter="fade">
                                      <p:cBhvr>
                                        <p:cTn id="35" dur="500"/>
                                        <p:tgtEl>
                                          <p:spTgt spid="8"/>
                                        </p:tgtEl>
                                      </p:cBhvr>
                                    </p:animEffect>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1988839"/>
          </a:xfrm>
          <a:solidFill>
            <a:schemeClr val="accent3">
              <a:lumMod val="60000"/>
              <a:lumOff val="40000"/>
            </a:schemeClr>
          </a:solidFill>
          <a:scene3d>
            <a:camera prst="orthographicFront"/>
            <a:lightRig rig="threePt" dir="t"/>
          </a:scene3d>
          <a:sp3d>
            <a:bevelT w="114300" prst="artDeco"/>
          </a:sp3d>
        </p:spPr>
        <p:txBody>
          <a:bodyPr>
            <a:normAutofit/>
          </a:bodyPr>
          <a:lstStyle/>
          <a:p>
            <a:pPr marL="0" indent="0">
              <a:buNone/>
            </a:pPr>
            <a:r>
              <a:rPr lang="en-CA" sz="2400" dirty="0" smtClean="0"/>
              <a:t>We have to take ownership of the Word of Yahweh, it cannot be a distant book of words, it has to be our life, our ear has to be anointed with the oil/word, motivating us to put our open hand to the task of working in the vineyard, while walking beside our Lord and Master, the King of Kings and Lord of Lords .</a:t>
            </a:r>
          </a:p>
          <a:p>
            <a:endParaRPr lang="en-CA" sz="2400" dirty="0" smtClean="0"/>
          </a:p>
        </p:txBody>
      </p:sp>
      <p:sp>
        <p:nvSpPr>
          <p:cNvPr id="6" name="Content Placeholder 2"/>
          <p:cNvSpPr txBox="1">
            <a:spLocks/>
          </p:cNvSpPr>
          <p:nvPr/>
        </p:nvSpPr>
        <p:spPr>
          <a:xfrm>
            <a:off x="0" y="2420888"/>
            <a:ext cx="9144000" cy="1152128"/>
          </a:xfrm>
          <a:prstGeom prst="rect">
            <a:avLst/>
          </a:prstGeom>
        </p:spPr>
        <p:txBody>
          <a:bodyPr vert="horz" lIns="91440" tIns="45720" rIns="91440" bIns="45720" rtlCol="0">
            <a:normAutofit/>
          </a:bodyPr>
          <a:lstStyle/>
          <a:p>
            <a:pPr lvl="0">
              <a:spcBef>
                <a:spcPct val="20000"/>
              </a:spcBef>
            </a:pPr>
            <a:r>
              <a:rPr lang="en-CA" sz="2200" dirty="0" smtClean="0"/>
              <a:t>1 John 1 “we have heard from the beginning”, “we have seen”, “we have seen and heard”, “these things write we unto you”, “we have fellowship”, “we walk in the light”, etc</a:t>
            </a:r>
          </a:p>
          <a:p>
            <a:pPr lvl="0">
              <a:spcBef>
                <a:spcPct val="20000"/>
              </a:spcBef>
            </a:pPr>
            <a:endParaRPr lang="en-CA" sz="2200"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0" y="4149080"/>
            <a:ext cx="9144000" cy="576064"/>
          </a:xfrm>
          <a:prstGeom prst="rect">
            <a:avLst/>
          </a:prstGeom>
        </p:spPr>
        <p:txBody>
          <a:bodyPr vert="horz" lIns="91440" tIns="45720" rIns="91440" bIns="45720" rtlCol="0">
            <a:normAutofit/>
          </a:bodyPr>
          <a:lstStyle/>
          <a:p>
            <a:pPr lvl="0">
              <a:spcBef>
                <a:spcPct val="20000"/>
              </a:spcBef>
            </a:pPr>
            <a:r>
              <a:rPr lang="en-CA" sz="2200" dirty="0" smtClean="0"/>
              <a:t>1 John 2:1 “my little children, these things write </a:t>
            </a:r>
            <a:r>
              <a:rPr lang="en-CA" sz="2800" b="1" dirty="0" smtClean="0"/>
              <a:t>“I”</a:t>
            </a:r>
            <a:r>
              <a:rPr lang="en-CA" sz="2200" dirty="0" smtClean="0"/>
              <a:t> unto you</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0" y="5085184"/>
            <a:ext cx="9144000" cy="1152128"/>
          </a:xfrm>
          <a:prstGeom prst="rect">
            <a:avLst/>
          </a:prstGeom>
        </p:spPr>
        <p:txBody>
          <a:bodyPr vert="horz" lIns="91440" tIns="45720" rIns="91440" bIns="45720" rtlCol="0">
            <a:normAutofit/>
          </a:bodyPr>
          <a:lstStyle/>
          <a:p>
            <a:pPr lvl="0">
              <a:spcBef>
                <a:spcPct val="20000"/>
              </a:spcBef>
            </a:pPr>
            <a:r>
              <a:rPr lang="en-CA" sz="2200" dirty="0" smtClean="0"/>
              <a:t>1 John 2:13 “</a:t>
            </a:r>
            <a:r>
              <a:rPr lang="en-CA" sz="2800" b="1" dirty="0" smtClean="0"/>
              <a:t>”I”</a:t>
            </a:r>
            <a:r>
              <a:rPr lang="en-CA" sz="2200" dirty="0" smtClean="0"/>
              <a:t> write unto you Fathers”</a:t>
            </a:r>
          </a:p>
          <a:p>
            <a:pPr lvl="0">
              <a:spcBef>
                <a:spcPct val="20000"/>
              </a:spcBef>
            </a:pPr>
            <a:r>
              <a:rPr lang="en-CA" sz="2200" dirty="0" smtClean="0"/>
              <a:t>1 John  2:13 “</a:t>
            </a:r>
            <a:r>
              <a:rPr lang="en-CA" sz="2800" b="1" dirty="0" smtClean="0"/>
              <a:t>”I”</a:t>
            </a:r>
            <a:r>
              <a:rPr lang="en-CA" sz="2200" dirty="0" smtClean="0"/>
              <a:t> write unto you young men”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Royal-Priesthood-Photo-with-Scripture-300x225.jpg"/>
          <p:cNvPicPr>
            <a:picLocks noChangeAspect="1"/>
          </p:cNvPicPr>
          <p:nvPr/>
        </p:nvPicPr>
        <p:blipFill>
          <a:blip r:embed="rId2" cstate="print"/>
          <a:stretch>
            <a:fillRect/>
          </a:stretch>
        </p:blipFill>
        <p:spPr>
          <a:xfrm>
            <a:off x="4139952" y="2537457"/>
            <a:ext cx="4741118" cy="3555839"/>
          </a:xfrm>
          <a:prstGeom prst="rect">
            <a:avLst/>
          </a:prstGeom>
        </p:spPr>
      </p:pic>
      <p:pic>
        <p:nvPicPr>
          <p:cNvPr id="5" name="Picture 4" descr="right big toe.png"/>
          <p:cNvPicPr>
            <a:picLocks noChangeAspect="1"/>
          </p:cNvPicPr>
          <p:nvPr/>
        </p:nvPicPr>
        <p:blipFill>
          <a:blip r:embed="rId3" cstate="print"/>
          <a:srcRect l="30250" b="487"/>
          <a:stretch>
            <a:fillRect/>
          </a:stretch>
        </p:blipFill>
        <p:spPr>
          <a:xfrm rot="514223">
            <a:off x="1425866" y="4990147"/>
            <a:ext cx="1728192" cy="1394061"/>
          </a:xfrm>
          <a:prstGeom prst="rect">
            <a:avLst/>
          </a:prstGeom>
          <a:ln>
            <a:noFill/>
          </a:ln>
          <a:effectLst>
            <a:softEdge rad="112500"/>
          </a:effectLst>
        </p:spPr>
      </p:pic>
      <p:pic>
        <p:nvPicPr>
          <p:cNvPr id="6" name="Picture 5" descr="right ear.jpg"/>
          <p:cNvPicPr>
            <a:picLocks noChangeAspect="1"/>
          </p:cNvPicPr>
          <p:nvPr/>
        </p:nvPicPr>
        <p:blipFill>
          <a:blip r:embed="rId4" cstate="print"/>
          <a:stretch>
            <a:fillRect/>
          </a:stretch>
        </p:blipFill>
        <p:spPr>
          <a:xfrm rot="19942534">
            <a:off x="5218134" y="266443"/>
            <a:ext cx="1627382" cy="1944722"/>
          </a:xfrm>
          <a:prstGeom prst="rect">
            <a:avLst/>
          </a:prstGeom>
          <a:ln>
            <a:noFill/>
          </a:ln>
          <a:effectLst>
            <a:softEdge rad="112500"/>
          </a:effectLst>
        </p:spPr>
      </p:pic>
      <p:pic>
        <p:nvPicPr>
          <p:cNvPr id="7" name="Picture 6" descr="right thumb.jpg"/>
          <p:cNvPicPr>
            <a:picLocks noChangeAspect="1"/>
          </p:cNvPicPr>
          <p:nvPr/>
        </p:nvPicPr>
        <p:blipFill>
          <a:blip r:embed="rId5" cstate="print"/>
          <a:srcRect l="29831" b="11091"/>
          <a:stretch>
            <a:fillRect/>
          </a:stretch>
        </p:blipFill>
        <p:spPr>
          <a:xfrm rot="21332130">
            <a:off x="1459806" y="1695680"/>
            <a:ext cx="1777320" cy="1512168"/>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6024" y="0"/>
            <a:ext cx="4139952" cy="3933056"/>
          </a:xfrm>
          <a:noFill/>
        </p:spPr>
        <p:txBody>
          <a:bodyPr>
            <a:normAutofit fontScale="92500" lnSpcReduction="20000"/>
          </a:bodyPr>
          <a:lstStyle/>
          <a:p>
            <a:pPr marL="0" indent="0">
              <a:buNone/>
            </a:pPr>
            <a:r>
              <a:rPr lang="en-CA" sz="2400" b="1" u="sng" dirty="0" smtClean="0"/>
              <a:t>Little Children</a:t>
            </a:r>
          </a:p>
          <a:p>
            <a:pPr marL="0" indent="0">
              <a:buNone/>
            </a:pPr>
            <a:r>
              <a:rPr lang="en-CA" sz="2400" dirty="0" smtClean="0"/>
              <a:t>2:1 sin not</a:t>
            </a:r>
          </a:p>
          <a:p>
            <a:pPr marL="0" indent="0">
              <a:buNone/>
            </a:pPr>
            <a:r>
              <a:rPr lang="en-CA" sz="2400" dirty="0" smtClean="0"/>
              <a:t>2:12 your sin is forgiven</a:t>
            </a:r>
          </a:p>
          <a:p>
            <a:pPr marL="0" indent="0">
              <a:buNone/>
            </a:pPr>
            <a:r>
              <a:rPr lang="en-CA" sz="2400" dirty="0" smtClean="0"/>
              <a:t>2:13 you have known the Father</a:t>
            </a:r>
          </a:p>
          <a:p>
            <a:pPr marL="0" indent="0">
              <a:buNone/>
            </a:pPr>
            <a:r>
              <a:rPr lang="en-CA" sz="2400" dirty="0" smtClean="0"/>
              <a:t>2:18 there are antichrists, it is the last time</a:t>
            </a:r>
          </a:p>
          <a:p>
            <a:pPr marL="0" indent="0">
              <a:buNone/>
            </a:pPr>
            <a:r>
              <a:rPr lang="en-CA" sz="2400" dirty="0" smtClean="0"/>
              <a:t>2:28 abide in him</a:t>
            </a:r>
          </a:p>
          <a:p>
            <a:pPr marL="0" indent="0">
              <a:buNone/>
            </a:pPr>
            <a:r>
              <a:rPr lang="en-CA" sz="2400" dirty="0" smtClean="0"/>
              <a:t>3:7 no man deceive you</a:t>
            </a:r>
          </a:p>
          <a:p>
            <a:pPr marL="0" indent="0">
              <a:buNone/>
            </a:pPr>
            <a:r>
              <a:rPr lang="en-CA" sz="2400" dirty="0" smtClean="0"/>
              <a:t>3:18 love in deed and truth</a:t>
            </a:r>
          </a:p>
          <a:p>
            <a:pPr marL="0" indent="0">
              <a:buNone/>
            </a:pPr>
            <a:r>
              <a:rPr lang="en-CA" sz="2400" dirty="0" smtClean="0"/>
              <a:t>4:4 you have overcome the antichrist</a:t>
            </a:r>
          </a:p>
          <a:p>
            <a:pPr marL="0" indent="0">
              <a:buNone/>
            </a:pPr>
            <a:r>
              <a:rPr lang="en-CA" sz="2400" dirty="0" smtClean="0"/>
              <a:t>5:21 keep yourselves from idols</a:t>
            </a:r>
          </a:p>
          <a:p>
            <a:endParaRPr lang="en-CA" sz="2400" dirty="0" smtClean="0"/>
          </a:p>
        </p:txBody>
      </p:sp>
      <p:sp>
        <p:nvSpPr>
          <p:cNvPr id="7" name="Content Placeholder 2"/>
          <p:cNvSpPr txBox="1">
            <a:spLocks/>
          </p:cNvSpPr>
          <p:nvPr/>
        </p:nvSpPr>
        <p:spPr>
          <a:xfrm>
            <a:off x="5255568" y="0"/>
            <a:ext cx="3708920" cy="3789040"/>
          </a:xfrm>
          <a:prstGeom prst="rect">
            <a:avLst/>
          </a:prstGeom>
        </p:spPr>
        <p:txBody>
          <a:bodyPr vert="horz" lIns="91440" tIns="45720" rIns="91440" bIns="45720" rtlCol="0">
            <a:normAutofit/>
          </a:bodyPr>
          <a:lstStyle/>
          <a:p>
            <a:pPr lvl="0">
              <a:spcBef>
                <a:spcPct val="20000"/>
              </a:spcBef>
            </a:pPr>
            <a:r>
              <a:rPr lang="en-CA" sz="2200" b="1" u="sng" dirty="0" smtClean="0"/>
              <a:t>Young Men</a:t>
            </a:r>
          </a:p>
          <a:p>
            <a:pPr lvl="0">
              <a:spcBef>
                <a:spcPct val="20000"/>
              </a:spcBef>
            </a:pPr>
            <a:r>
              <a:rPr lang="en-CA" sz="2200" dirty="0" smtClean="0"/>
              <a:t>2:13 you have overcome the wicked one</a:t>
            </a:r>
          </a:p>
          <a:p>
            <a:pPr lvl="0">
              <a:spcBef>
                <a:spcPct val="20000"/>
              </a:spcBef>
            </a:pPr>
            <a:r>
              <a:rPr lang="en-CA" sz="2200" dirty="0" smtClean="0"/>
              <a:t>2:14 you are strong, the word of God abides in you, you have over come the wicked one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1619672" y="4365104"/>
            <a:ext cx="5796136" cy="1944216"/>
          </a:xfrm>
          <a:prstGeom prst="rect">
            <a:avLst/>
          </a:prstGeom>
        </p:spPr>
        <p:txBody>
          <a:bodyPr vert="horz" lIns="91440" tIns="45720" rIns="91440" bIns="45720" rtlCol="0">
            <a:normAutofit/>
          </a:bodyPr>
          <a:lstStyle/>
          <a:p>
            <a:pPr lvl="0">
              <a:spcBef>
                <a:spcPct val="20000"/>
              </a:spcBef>
            </a:pPr>
            <a:r>
              <a:rPr lang="en-CA" sz="2200" b="1" u="sng" dirty="0" smtClean="0"/>
              <a:t>Fathers</a:t>
            </a:r>
          </a:p>
          <a:p>
            <a:pPr lvl="0">
              <a:spcBef>
                <a:spcPct val="20000"/>
              </a:spcBef>
            </a:pPr>
            <a:r>
              <a:rPr lang="en-CA" sz="2200" dirty="0" smtClean="0"/>
              <a:t>2:13 you have known him from the beginning</a:t>
            </a:r>
          </a:p>
          <a:p>
            <a:pPr lvl="0">
              <a:spcBef>
                <a:spcPct val="20000"/>
              </a:spcBef>
            </a:pPr>
            <a:r>
              <a:rPr lang="en-CA" sz="2200" dirty="0" smtClean="0"/>
              <a:t>2:14 you have known him from the beginning</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1108720"/>
          </a:xfrm>
        </p:spPr>
        <p:txBody>
          <a:bodyPr>
            <a:normAutofit/>
          </a:bodyPr>
          <a:lstStyle/>
          <a:p>
            <a:pPr marL="0" indent="0">
              <a:buNone/>
            </a:pPr>
            <a:r>
              <a:rPr lang="en-CA" sz="2200" dirty="0" smtClean="0"/>
              <a:t>1 John 4:12 God </a:t>
            </a:r>
            <a:r>
              <a:rPr lang="en-CA" sz="2200" dirty="0" err="1" smtClean="0"/>
              <a:t>dwelleth</a:t>
            </a:r>
            <a:r>
              <a:rPr lang="en-CA" sz="2200" dirty="0" smtClean="0"/>
              <a:t> in us, v13 we dwell in him v16 </a:t>
            </a:r>
            <a:r>
              <a:rPr lang="en-CA" sz="2200" dirty="0" err="1" smtClean="0"/>
              <a:t>dwellth</a:t>
            </a:r>
            <a:r>
              <a:rPr lang="en-CA" sz="2200" dirty="0" smtClean="0"/>
              <a:t> in God and God in him</a:t>
            </a:r>
            <a:endParaRPr lang="en-CA" sz="2200" dirty="0"/>
          </a:p>
        </p:txBody>
      </p:sp>
      <p:pic>
        <p:nvPicPr>
          <p:cNvPr id="4" name="Picture 3" descr="ark_of_covenant_high_priest_3.jpg"/>
          <p:cNvPicPr>
            <a:picLocks noChangeAspect="1"/>
          </p:cNvPicPr>
          <p:nvPr/>
        </p:nvPicPr>
        <p:blipFill>
          <a:blip r:embed="rId3" cstate="print"/>
          <a:stretch>
            <a:fillRect/>
          </a:stretch>
        </p:blipFill>
        <p:spPr>
          <a:xfrm>
            <a:off x="6784851" y="764704"/>
            <a:ext cx="2359149" cy="3145532"/>
          </a:xfrm>
          <a:prstGeom prst="rect">
            <a:avLst/>
          </a:prstGeom>
          <a:ln>
            <a:noFill/>
          </a:ln>
          <a:effectLst>
            <a:softEdge rad="112500"/>
          </a:effectLst>
        </p:spPr>
      </p:pic>
      <p:sp>
        <p:nvSpPr>
          <p:cNvPr id="5" name="Content Placeholder 2"/>
          <p:cNvSpPr txBox="1">
            <a:spLocks/>
          </p:cNvSpPr>
          <p:nvPr/>
        </p:nvSpPr>
        <p:spPr>
          <a:xfrm>
            <a:off x="0" y="1196752"/>
            <a:ext cx="6804248" cy="136815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Lev 26:11-13 I will set my tabernacle among you, I will walk among you and will be your God and ye shall be my people</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2564904"/>
            <a:ext cx="6804248" cy="1008112"/>
          </a:xfrm>
          <a:prstGeom prst="rect">
            <a:avLst/>
          </a:prstGeom>
          <a:solidFill>
            <a:schemeClr val="tx1"/>
          </a:solidFill>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bg1"/>
                </a:solidFill>
                <a:effectLst/>
                <a:uLnTx/>
                <a:uFillTx/>
                <a:latin typeface="+mn-lt"/>
                <a:ea typeface="+mn-ea"/>
                <a:cs typeface="+mn-cs"/>
              </a:rPr>
              <a:t>Lev 26:13 I am Yahweh </a:t>
            </a:r>
            <a:r>
              <a:rPr kumimoji="0" lang="en-CA" sz="2200" b="0" i="0" u="none" strike="noStrike" kern="1200" cap="none" spc="0" normalizeH="0" baseline="0" noProof="0" dirty="0" err="1" smtClean="0">
                <a:ln>
                  <a:noFill/>
                </a:ln>
                <a:solidFill>
                  <a:schemeClr val="bg1"/>
                </a:solidFill>
                <a:effectLst/>
                <a:uLnTx/>
                <a:uFillTx/>
                <a:latin typeface="+mn-lt"/>
                <a:ea typeface="+mn-ea"/>
                <a:cs typeface="+mn-cs"/>
              </a:rPr>
              <a:t>Elohim</a:t>
            </a:r>
            <a:r>
              <a:rPr kumimoji="0" lang="en-CA" sz="2200" b="0" i="0" u="none" strike="noStrike" kern="1200" cap="none" spc="0" normalizeH="0" baseline="0" noProof="0" dirty="0" smtClean="0">
                <a:ln>
                  <a:noFill/>
                </a:ln>
                <a:solidFill>
                  <a:schemeClr val="bg1"/>
                </a:solidFill>
                <a:effectLst/>
                <a:uLnTx/>
                <a:uFillTx/>
                <a:latin typeface="+mn-lt"/>
                <a:ea typeface="+mn-ea"/>
                <a:cs typeface="+mn-cs"/>
              </a:rPr>
              <a:t> that brought</a:t>
            </a:r>
            <a:r>
              <a:rPr kumimoji="0" lang="en-CA" sz="2200" b="0" i="0" u="none" strike="noStrike" kern="1200" cap="none" spc="0" normalizeH="0" noProof="0" dirty="0" smtClean="0">
                <a:ln>
                  <a:noFill/>
                </a:ln>
                <a:solidFill>
                  <a:schemeClr val="bg1"/>
                </a:solidFill>
                <a:effectLst/>
                <a:uLnTx/>
                <a:uFillTx/>
                <a:latin typeface="+mn-lt"/>
                <a:ea typeface="+mn-ea"/>
                <a:cs typeface="+mn-cs"/>
              </a:rPr>
              <a:t> you forth out of darkness </a:t>
            </a:r>
            <a:endParaRPr kumimoji="0" lang="en-CA" sz="2200" b="0" i="0" u="none" strike="noStrike" kern="1200" cap="none" spc="0" normalizeH="0" baseline="0" noProof="0" dirty="0">
              <a:ln>
                <a:noFill/>
              </a:ln>
              <a:solidFill>
                <a:schemeClr val="bg1"/>
              </a:solidFill>
              <a:effectLst/>
              <a:uLnTx/>
              <a:uFillTx/>
              <a:latin typeface="+mn-lt"/>
              <a:ea typeface="+mn-ea"/>
              <a:cs typeface="+mn-cs"/>
            </a:endParaRPr>
          </a:p>
        </p:txBody>
      </p:sp>
      <p:sp>
        <p:nvSpPr>
          <p:cNvPr id="7" name="Content Placeholder 2"/>
          <p:cNvSpPr txBox="1">
            <a:spLocks/>
          </p:cNvSpPr>
          <p:nvPr/>
        </p:nvSpPr>
        <p:spPr>
          <a:xfrm>
            <a:off x="0" y="2564904"/>
            <a:ext cx="6804248" cy="1008112"/>
          </a:xfrm>
          <a:prstGeom prst="rect">
            <a:avLst/>
          </a:prstGeom>
          <a:solidFill>
            <a:schemeClr val="bg1"/>
          </a:solidFill>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Lev 26:13 I am Yahweh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Elohim</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that brought</a:t>
            </a:r>
            <a:r>
              <a:rPr kumimoji="0" lang="en-CA" sz="2200" b="0" i="0" u="none" strike="noStrike" kern="1200" cap="none" spc="0" normalizeH="0" noProof="0" dirty="0" smtClean="0">
                <a:ln>
                  <a:noFill/>
                </a:ln>
                <a:solidFill>
                  <a:schemeClr val="tx1"/>
                </a:solidFill>
                <a:effectLst/>
                <a:uLnTx/>
                <a:uFillTx/>
                <a:latin typeface="+mn-lt"/>
                <a:ea typeface="+mn-ea"/>
                <a:cs typeface="+mn-cs"/>
              </a:rPr>
              <a:t> you forth out of darkness </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0" y="3573016"/>
            <a:ext cx="6804248" cy="115212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Deut 23:14 Yahweh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Elohim</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walks in the midst of the ecclesia, therefore it must be Holy</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0" y="4437112"/>
            <a:ext cx="6804248" cy="115212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2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Cor</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6:14-16 Yahweh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Elohim</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walks in the midst of the ecclesia, therefore it must be Holy</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Herodtemplemodel1.jpg"/>
          <p:cNvPicPr>
            <a:picLocks noChangeAspect="1"/>
          </p:cNvPicPr>
          <p:nvPr/>
        </p:nvPicPr>
        <p:blipFill>
          <a:blip r:embed="rId3" cstate="print"/>
          <a:stretch>
            <a:fillRect/>
          </a:stretch>
        </p:blipFill>
        <p:spPr>
          <a:xfrm>
            <a:off x="4067944" y="980728"/>
            <a:ext cx="5076056" cy="3807042"/>
          </a:xfrm>
          <a:prstGeom prst="rect">
            <a:avLst/>
          </a:prstGeom>
        </p:spPr>
      </p:pic>
      <p:sp>
        <p:nvSpPr>
          <p:cNvPr id="11" name="Down Arrow 10"/>
          <p:cNvSpPr/>
          <p:nvPr/>
        </p:nvSpPr>
        <p:spPr>
          <a:xfrm rot="1707253">
            <a:off x="6238742" y="1317406"/>
            <a:ext cx="720080" cy="2034668"/>
          </a:xfrm>
          <a:prstGeom prst="downArrow">
            <a:avLst/>
          </a:prstGeom>
          <a:solidFill>
            <a:schemeClr val="accent3">
              <a:lumMod val="5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Content Placeholder 4"/>
          <p:cNvSpPr>
            <a:spLocks noGrp="1"/>
          </p:cNvSpPr>
          <p:nvPr>
            <p:ph idx="1"/>
          </p:nvPr>
        </p:nvSpPr>
        <p:spPr>
          <a:xfrm>
            <a:off x="0" y="0"/>
            <a:ext cx="8229600" cy="620688"/>
          </a:xfrm>
        </p:spPr>
        <p:txBody>
          <a:bodyPr>
            <a:normAutofit/>
          </a:bodyPr>
          <a:lstStyle/>
          <a:p>
            <a:pPr>
              <a:buNone/>
            </a:pPr>
            <a:r>
              <a:rPr lang="en-CA" sz="2200" dirty="0" smtClean="0"/>
              <a:t>Acts 3:1-11 Healing of the man in the Beautiful gate</a:t>
            </a:r>
            <a:endParaRPr lang="en-CA" sz="2200" dirty="0"/>
          </a:p>
        </p:txBody>
      </p:sp>
      <p:pic>
        <p:nvPicPr>
          <p:cNvPr id="7" name="Picture 6" descr="modelSalomonstoa.jpg"/>
          <p:cNvPicPr>
            <a:picLocks noChangeAspect="1"/>
          </p:cNvPicPr>
          <p:nvPr/>
        </p:nvPicPr>
        <p:blipFill>
          <a:blip r:embed="rId4" cstate="print"/>
          <a:stretch>
            <a:fillRect/>
          </a:stretch>
        </p:blipFill>
        <p:spPr>
          <a:xfrm>
            <a:off x="0" y="3833664"/>
            <a:ext cx="4032448" cy="3024336"/>
          </a:xfrm>
          <a:prstGeom prst="rect">
            <a:avLst/>
          </a:prstGeom>
        </p:spPr>
      </p:pic>
      <p:sp>
        <p:nvSpPr>
          <p:cNvPr id="8" name="Oval 7"/>
          <p:cNvSpPr/>
          <p:nvPr/>
        </p:nvSpPr>
        <p:spPr>
          <a:xfrm>
            <a:off x="5580112" y="3212976"/>
            <a:ext cx="792088" cy="720080"/>
          </a:xfrm>
          <a:prstGeom prst="ellipse">
            <a:avLst/>
          </a:prstGeom>
          <a:solidFill>
            <a:schemeClr val="accent1">
              <a:alpha val="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Content Placeholder 4"/>
          <p:cNvSpPr txBox="1">
            <a:spLocks/>
          </p:cNvSpPr>
          <p:nvPr/>
        </p:nvSpPr>
        <p:spPr>
          <a:xfrm>
            <a:off x="6876256" y="980728"/>
            <a:ext cx="2267744" cy="648072"/>
          </a:xfrm>
          <a:prstGeom prst="snip2DiagRect">
            <a:avLst/>
          </a:prstGeom>
          <a:solidFill>
            <a:schemeClr val="accent3">
              <a:lumMod val="75000"/>
            </a:schemeClr>
          </a:solidFill>
          <a:scene3d>
            <a:camera prst="orthographicFront"/>
            <a:lightRig rig="threePt" dir="t"/>
          </a:scene3d>
          <a:sp3d>
            <a:bevelT w="114300" prst="artDeco"/>
          </a:sp3d>
        </p:spPr>
        <p:txBody>
          <a:bodyPr vert="horz" lIns="91440" tIns="45720" rIns="91440" bIns="45720" rtlCol="0" anchor="ctr" anchorCtr="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Beautiful gate</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Content Placeholder 4"/>
          <p:cNvSpPr txBox="1">
            <a:spLocks/>
          </p:cNvSpPr>
          <p:nvPr/>
        </p:nvSpPr>
        <p:spPr>
          <a:xfrm>
            <a:off x="539552" y="3212976"/>
            <a:ext cx="2267744" cy="648072"/>
          </a:xfrm>
          <a:prstGeom prst="snip2DiagRect">
            <a:avLst/>
          </a:prstGeom>
          <a:solidFill>
            <a:schemeClr val="accent3">
              <a:lumMod val="75000"/>
            </a:schemeClr>
          </a:solidFill>
          <a:scene3d>
            <a:camera prst="orthographicFront"/>
            <a:lightRig rig="threePt" dir="t"/>
          </a:scene3d>
          <a:sp3d>
            <a:bevelT w="114300" prst="artDeco"/>
          </a:sp3d>
        </p:spPr>
        <p:txBody>
          <a:bodyPr vert="horz" lIns="91440" tIns="45720" rIns="91440" bIns="45720" rtlCol="0" anchor="ctr" anchorCtr="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Solomon’s Porch</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Content Placeholder 4"/>
          <p:cNvSpPr txBox="1">
            <a:spLocks/>
          </p:cNvSpPr>
          <p:nvPr/>
        </p:nvSpPr>
        <p:spPr>
          <a:xfrm>
            <a:off x="0" y="620688"/>
            <a:ext cx="4067944" cy="1944216"/>
          </a:xfrm>
          <a:prstGeom prst="rect">
            <a:avLst/>
          </a:prstGeom>
        </p:spPr>
        <p:txBody>
          <a:bodyPr vert="horz" lIns="91440" tIns="45720" rIns="91440" bIns="45720" rtlCol="0">
            <a:normAutofit/>
          </a:bodyPr>
          <a:lstStyle/>
          <a:p>
            <a:pPr lvl="0">
              <a:spcBef>
                <a:spcPct val="20000"/>
              </a:spcBef>
            </a:pPr>
            <a:r>
              <a:rPr lang="en-CA" sz="2200" dirty="0" smtClean="0"/>
              <a:t>Isa 35:6 Then shall the lame man leap as an hart, and the tongue of the dumb sing: for in the wilderness shall waters break out, and streams in the desert.</a:t>
            </a:r>
          </a:p>
        </p:txBody>
      </p:sp>
      <p:sp>
        <p:nvSpPr>
          <p:cNvPr id="14" name="Content Placeholder 4"/>
          <p:cNvSpPr txBox="1">
            <a:spLocks/>
          </p:cNvSpPr>
          <p:nvPr/>
        </p:nvSpPr>
        <p:spPr>
          <a:xfrm>
            <a:off x="4067944" y="4913784"/>
            <a:ext cx="5076056" cy="891480"/>
          </a:xfrm>
          <a:prstGeom prst="rect">
            <a:avLst/>
          </a:prstGeom>
        </p:spPr>
        <p:txBody>
          <a:bodyPr vert="horz" lIns="91440" tIns="45720" rIns="91440" bIns="45720" rtlCol="0">
            <a:normAutofit/>
          </a:bodyPr>
          <a:lstStyle/>
          <a:p>
            <a:pPr lvl="0">
              <a:spcBef>
                <a:spcPct val="20000"/>
              </a:spcBef>
            </a:pPr>
            <a:r>
              <a:rPr lang="en-CA" sz="2200" dirty="0" smtClean="0"/>
              <a:t>Acts 4:1-7 Peter and John are taken prisoner</a:t>
            </a:r>
          </a:p>
        </p:txBody>
      </p:sp>
      <p:sp>
        <p:nvSpPr>
          <p:cNvPr id="15" name="Content Placeholder 4"/>
          <p:cNvSpPr txBox="1">
            <a:spLocks/>
          </p:cNvSpPr>
          <p:nvPr/>
        </p:nvSpPr>
        <p:spPr>
          <a:xfrm>
            <a:off x="4067944" y="5966520"/>
            <a:ext cx="5076056" cy="891480"/>
          </a:xfrm>
          <a:prstGeom prst="rect">
            <a:avLst/>
          </a:prstGeom>
        </p:spPr>
        <p:txBody>
          <a:bodyPr vert="horz" lIns="91440" tIns="45720" rIns="91440" bIns="45720" rtlCol="0">
            <a:normAutofit/>
          </a:bodyPr>
          <a:lstStyle/>
          <a:p>
            <a:pPr lvl="0">
              <a:spcBef>
                <a:spcPct val="20000"/>
              </a:spcBef>
            </a:pPr>
            <a:r>
              <a:rPr lang="en-CA" sz="2200" dirty="0" smtClean="0"/>
              <a:t>Acts 4:13 the boldness (outspokenness, frankness) of Peter and John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500"/>
                            </p:stCondLst>
                            <p:childTnLst>
                              <p:par>
                                <p:cTn id="13" presetID="31" presetClass="entr" presetSubtype="0" fill="hold" grpId="0" nodeType="afterEffect">
                                  <p:stCondLst>
                                    <p:cond delay="0"/>
                                  </p:stCondLst>
                                  <p:iterate type="lt">
                                    <p:tmPct val="5000"/>
                                  </p:iterate>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10" grpId="0" animBg="1"/>
      <p:bldP spid="12" grpId="0" animBg="1"/>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IEL.JPG"/>
          <p:cNvPicPr>
            <a:picLocks noGrp="1" noChangeAspect="1"/>
          </p:cNvPicPr>
          <p:nvPr>
            <p:ph idx="1"/>
          </p:nvPr>
        </p:nvPicPr>
        <p:blipFill>
          <a:blip r:embed="rId3" cstate="print"/>
          <a:stretch>
            <a:fillRect/>
          </a:stretch>
        </p:blipFill>
        <p:spPr>
          <a:xfrm>
            <a:off x="1872208" y="188640"/>
            <a:ext cx="5292080" cy="3969060"/>
          </a:xfrm>
          <a:prstGeom prst="rect">
            <a:avLst/>
          </a:prstGeom>
          <a:ln>
            <a:noFill/>
          </a:ln>
          <a:effectLst>
            <a:softEdge rad="112500"/>
          </a:effectLst>
        </p:spPr>
      </p:pic>
      <p:sp>
        <p:nvSpPr>
          <p:cNvPr id="5" name="Content Placeholder 4"/>
          <p:cNvSpPr txBox="1">
            <a:spLocks/>
          </p:cNvSpPr>
          <p:nvPr/>
        </p:nvSpPr>
        <p:spPr>
          <a:xfrm>
            <a:off x="0" y="5589240"/>
            <a:ext cx="9144000" cy="891480"/>
          </a:xfrm>
          <a:prstGeom prst="rect">
            <a:avLst/>
          </a:prstGeom>
        </p:spPr>
        <p:txBody>
          <a:bodyPr vert="horz" lIns="91440" tIns="45720" rIns="91440" bIns="45720" rtlCol="0">
            <a:normAutofit/>
          </a:bodyPr>
          <a:lstStyle/>
          <a:p>
            <a:r>
              <a:rPr lang="en-CA" sz="2400" dirty="0" smtClean="0"/>
              <a:t>John 21:22 Jesus </a:t>
            </a:r>
            <a:r>
              <a:rPr lang="en-CA" sz="2400" dirty="0" err="1" smtClean="0"/>
              <a:t>saith</a:t>
            </a:r>
            <a:r>
              <a:rPr lang="en-CA" sz="2400" dirty="0" smtClean="0"/>
              <a:t> unto him, If I will that he tarry till I come, what is that to thee? follow thou me.</a:t>
            </a:r>
          </a:p>
        </p:txBody>
      </p:sp>
      <p:sp>
        <p:nvSpPr>
          <p:cNvPr id="6" name="Content Placeholder 4"/>
          <p:cNvSpPr txBox="1">
            <a:spLocks/>
          </p:cNvSpPr>
          <p:nvPr/>
        </p:nvSpPr>
        <p:spPr>
          <a:xfrm>
            <a:off x="0" y="4437112"/>
            <a:ext cx="9144000" cy="891480"/>
          </a:xfrm>
          <a:prstGeom prst="rect">
            <a:avLst/>
          </a:prstGeom>
        </p:spPr>
        <p:txBody>
          <a:bodyPr vert="horz" lIns="91440" tIns="45720" rIns="91440" bIns="45720" rtlCol="0">
            <a:normAutofit/>
          </a:bodyPr>
          <a:lstStyle/>
          <a:p>
            <a:r>
              <a:rPr lang="en-CA" sz="2400" dirty="0" smtClean="0"/>
              <a:t>I tell you of a truth, there be some standing here, which shall not taste of death, till they see the kingdom of God.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ecclesias of rev.jpg"/>
          <p:cNvPicPr>
            <a:picLocks noChangeAspect="1"/>
          </p:cNvPicPr>
          <p:nvPr/>
        </p:nvPicPr>
        <p:blipFill>
          <a:blip r:embed="rId2" cstate="print"/>
          <a:stretch>
            <a:fillRect/>
          </a:stretch>
        </p:blipFill>
        <p:spPr>
          <a:xfrm>
            <a:off x="2699792" y="0"/>
            <a:ext cx="6444208" cy="6672264"/>
          </a:xfrm>
          <a:prstGeom prst="rect">
            <a:avLst/>
          </a:prstGeom>
        </p:spPr>
      </p:pic>
      <p:sp>
        <p:nvSpPr>
          <p:cNvPr id="6" name="Rectangle 5"/>
          <p:cNvSpPr/>
          <p:nvPr/>
        </p:nvSpPr>
        <p:spPr>
          <a:xfrm>
            <a:off x="4644008" y="4005064"/>
            <a:ext cx="504056" cy="216024"/>
          </a:xfrm>
          <a:prstGeom prst="rect">
            <a:avLst/>
          </a:prstGeom>
          <a:solidFill>
            <a:schemeClr val="accent1">
              <a:alpha val="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6012160" y="2420888"/>
            <a:ext cx="576064" cy="216024"/>
          </a:xfrm>
          <a:prstGeom prst="rect">
            <a:avLst/>
          </a:prstGeom>
          <a:solidFill>
            <a:schemeClr val="accent1">
              <a:alpha val="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6012160" y="2924944"/>
            <a:ext cx="432048" cy="216024"/>
          </a:xfrm>
          <a:prstGeom prst="rect">
            <a:avLst/>
          </a:prstGeom>
          <a:solidFill>
            <a:schemeClr val="accent1">
              <a:alpha val="0"/>
            </a:schemeClr>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6588224" y="2996952"/>
            <a:ext cx="576064" cy="216024"/>
          </a:xfrm>
          <a:prstGeom prst="rect">
            <a:avLst/>
          </a:prstGeom>
          <a:solidFill>
            <a:schemeClr val="accent1">
              <a:alpha val="0"/>
            </a:schemeClr>
          </a:solid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6948264" y="3501008"/>
            <a:ext cx="576064" cy="216024"/>
          </a:xfrm>
          <a:prstGeom prst="rect">
            <a:avLst/>
          </a:prstGeom>
          <a:solidFill>
            <a:schemeClr val="accent1">
              <a:alpha val="0"/>
            </a:schemeClr>
          </a:solid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5580112" y="2996952"/>
            <a:ext cx="360040" cy="216024"/>
          </a:xfrm>
          <a:prstGeom prst="rect">
            <a:avLst/>
          </a:prstGeom>
          <a:solidFill>
            <a:schemeClr val="accent1">
              <a:alpha val="0"/>
            </a:schemeClr>
          </a:solidFill>
          <a:ln w="50800">
            <a:solidFill>
              <a:srgbClr val="7C0E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5508104" y="3356992"/>
            <a:ext cx="576064" cy="216024"/>
          </a:xfrm>
          <a:prstGeom prst="rect">
            <a:avLst/>
          </a:prstGeom>
          <a:solidFill>
            <a:schemeClr val="accent1">
              <a:alpha val="0"/>
            </a:schemeClr>
          </a:solidFill>
          <a:ln w="508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5220072" y="2276872"/>
            <a:ext cx="576064" cy="216024"/>
          </a:xfrm>
          <a:prstGeom prst="rect">
            <a:avLst/>
          </a:prstGeom>
          <a:solidFill>
            <a:schemeClr val="accent1">
              <a:alpha val="0"/>
            </a:schemeClr>
          </a:solidFill>
          <a:ln w="508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4" name="Picture 13" descr="PatmosIsleSITE.jpg"/>
          <p:cNvPicPr>
            <a:picLocks noChangeAspect="1"/>
          </p:cNvPicPr>
          <p:nvPr/>
        </p:nvPicPr>
        <p:blipFill>
          <a:blip r:embed="rId3" cstate="print"/>
          <a:stretch>
            <a:fillRect/>
          </a:stretch>
        </p:blipFill>
        <p:spPr>
          <a:xfrm>
            <a:off x="401960" y="0"/>
            <a:ext cx="4170040" cy="2783502"/>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childTnLst>
                                </p:cTn>
                              </p:par>
                            </p:childTnLst>
                          </p:cTn>
                        </p:par>
                        <p:par>
                          <p:cTn id="37" fill="hold">
                            <p:stCondLst>
                              <p:cond delay="600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16024"/>
            <a:ext cx="8686800" cy="980728"/>
          </a:xfrm>
        </p:spPr>
        <p:txBody>
          <a:bodyPr>
            <a:normAutofit/>
          </a:bodyPr>
          <a:lstStyle/>
          <a:p>
            <a:pPr marL="0" indent="0">
              <a:buNone/>
            </a:pPr>
            <a:r>
              <a:rPr lang="en-CA" sz="2200" dirty="0" smtClean="0"/>
              <a:t>Rev 1: 5 we are washed in the </a:t>
            </a:r>
            <a:r>
              <a:rPr lang="en-CA" sz="2200" dirty="0" err="1" smtClean="0"/>
              <a:t>Lifes</a:t>
            </a:r>
            <a:r>
              <a:rPr lang="en-CA" sz="2200" dirty="0" smtClean="0"/>
              <a:t>/blood of the Great High priest, to become kings and priests</a:t>
            </a:r>
            <a:endParaRPr lang="en-CA" sz="2200" dirty="0"/>
          </a:p>
        </p:txBody>
      </p:sp>
      <p:sp>
        <p:nvSpPr>
          <p:cNvPr id="4" name="Content Placeholder 2"/>
          <p:cNvSpPr txBox="1">
            <a:spLocks/>
          </p:cNvSpPr>
          <p:nvPr/>
        </p:nvSpPr>
        <p:spPr>
          <a:xfrm>
            <a:off x="0" y="1556792"/>
            <a:ext cx="8686800" cy="72008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Rev 1:7</a:t>
            </a:r>
            <a:r>
              <a:rPr kumimoji="0" lang="en-CA" sz="2200" b="0" i="0" u="none" strike="noStrike" kern="1200" cap="none" spc="0" normalizeH="0" noProof="0" dirty="0" smtClean="0">
                <a:ln>
                  <a:noFill/>
                </a:ln>
                <a:solidFill>
                  <a:schemeClr val="tx1"/>
                </a:solidFill>
                <a:effectLst/>
                <a:uLnTx/>
                <a:uFillTx/>
                <a:latin typeface="+mn-lt"/>
                <a:ea typeface="+mn-ea"/>
                <a:cs typeface="+mn-cs"/>
              </a:rPr>
              <a:t> and they which pierced him (Zech 12:10)</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0" y="2348880"/>
            <a:ext cx="8686800" cy="201622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a:t>
            </a:r>
            <a:r>
              <a:rPr kumimoji="0" lang="en-CA" sz="2200" b="0" i="0" u="none" strike="noStrike" kern="1200" cap="none" spc="0" normalizeH="0" noProof="0" dirty="0" smtClean="0">
                <a:ln>
                  <a:noFill/>
                </a:ln>
                <a:solidFill>
                  <a:schemeClr val="tx1"/>
                </a:solidFill>
                <a:effectLst/>
                <a:uLnTx/>
                <a:uFillTx/>
                <a:latin typeface="+mn-lt"/>
                <a:ea typeface="+mn-ea"/>
                <a:cs typeface="+mn-cs"/>
              </a:rPr>
              <a:t> 18:2,12,13,14</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baseline="0" dirty="0" smtClean="0"/>
              <a:t>Judas =  (OT) Judah</a:t>
            </a:r>
            <a:r>
              <a:rPr lang="en-CA" sz="2200" dirty="0" smtClean="0"/>
              <a:t> -</a:t>
            </a:r>
            <a:r>
              <a:rPr lang="en-CA" sz="2200" baseline="0" dirty="0" smtClean="0"/>
              <a:t> Praise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noProof="0" dirty="0" err="1" smtClean="0">
                <a:ln>
                  <a:noFill/>
                </a:ln>
                <a:solidFill>
                  <a:schemeClr val="tx1"/>
                </a:solidFill>
                <a:effectLst/>
                <a:uLnTx/>
                <a:uFillTx/>
                <a:latin typeface="+mn-lt"/>
                <a:ea typeface="+mn-ea"/>
                <a:cs typeface="+mn-cs"/>
              </a:rPr>
              <a:t>Annas</a:t>
            </a:r>
            <a:r>
              <a:rPr kumimoji="0" lang="en-CA" sz="2200" b="0" i="0" u="none" strike="noStrike" kern="1200" cap="none" spc="0" normalizeH="0" noProof="0" dirty="0" smtClean="0">
                <a:ln>
                  <a:noFill/>
                </a:ln>
                <a:solidFill>
                  <a:schemeClr val="tx1"/>
                </a:solidFill>
                <a:effectLst/>
                <a:uLnTx/>
                <a:uFillTx/>
                <a:latin typeface="+mn-lt"/>
                <a:ea typeface="+mn-ea"/>
                <a:cs typeface="+mn-cs"/>
              </a:rPr>
              <a:t> = (OT) </a:t>
            </a:r>
            <a:r>
              <a:rPr kumimoji="0" lang="en-CA" sz="2200" b="0" i="0" u="none" strike="noStrike" kern="1200" cap="none" spc="0" normalizeH="0" noProof="0" dirty="0" err="1" smtClean="0">
                <a:ln>
                  <a:noFill/>
                </a:ln>
                <a:solidFill>
                  <a:schemeClr val="tx1"/>
                </a:solidFill>
                <a:effectLst/>
                <a:uLnTx/>
                <a:uFillTx/>
                <a:latin typeface="+mn-lt"/>
                <a:ea typeface="+mn-ea"/>
                <a:cs typeface="+mn-cs"/>
              </a:rPr>
              <a:t>Hananiah</a:t>
            </a:r>
            <a:r>
              <a:rPr kumimoji="0" lang="en-CA" sz="2200" b="0" i="0" u="none" strike="noStrike" kern="1200" cap="none" spc="0" normalizeH="0" noProof="0" dirty="0" smtClean="0">
                <a:ln>
                  <a:noFill/>
                </a:ln>
                <a:solidFill>
                  <a:schemeClr val="tx1"/>
                </a:solidFill>
                <a:effectLst/>
                <a:uLnTx/>
                <a:uFillTx/>
                <a:latin typeface="+mn-lt"/>
                <a:ea typeface="+mn-ea"/>
                <a:cs typeface="+mn-cs"/>
              </a:rPr>
              <a:t> </a:t>
            </a:r>
            <a:r>
              <a:rPr kumimoji="0" lang="en-CA" sz="2200" b="0" i="0" u="none" strike="noStrike" kern="1200" cap="none" spc="0" normalizeH="0" noProof="0" smtClean="0">
                <a:ln>
                  <a:noFill/>
                </a:ln>
                <a:solidFill>
                  <a:schemeClr val="tx1"/>
                </a:solidFill>
                <a:effectLst/>
                <a:uLnTx/>
                <a:uFillTx/>
                <a:latin typeface="+mn-lt"/>
                <a:ea typeface="+mn-ea"/>
                <a:cs typeface="+mn-cs"/>
              </a:rPr>
              <a:t>– “Yah has favoured” </a:t>
            </a:r>
            <a:r>
              <a:rPr kumimoji="0" lang="en-CA" sz="2200" b="0" i="0" u="none" strike="noStrike" kern="1200" cap="none" spc="0" normalizeH="0" noProof="0" dirty="0" smtClean="0">
                <a:ln>
                  <a:noFill/>
                </a:ln>
                <a:solidFill>
                  <a:schemeClr val="tx1"/>
                </a:solidFill>
                <a:effectLst/>
                <a:uLnTx/>
                <a:uFillTx/>
                <a:latin typeface="+mn-lt"/>
                <a:ea typeface="+mn-ea"/>
                <a:cs typeface="+mn-cs"/>
              </a:rPr>
              <a:t>first Rome appointed High Priest of </a:t>
            </a:r>
            <a:r>
              <a:rPr kumimoji="0" lang="en-CA" sz="2200" b="0" i="0" u="none" strike="noStrike" kern="1200" cap="none" spc="0" normalizeH="0" noProof="0" dirty="0" err="1" smtClean="0">
                <a:ln>
                  <a:noFill/>
                </a:ln>
                <a:solidFill>
                  <a:schemeClr val="tx1"/>
                </a:solidFill>
                <a:effectLst/>
                <a:uLnTx/>
                <a:uFillTx/>
                <a:latin typeface="+mn-lt"/>
                <a:ea typeface="+mn-ea"/>
                <a:cs typeface="+mn-cs"/>
              </a:rPr>
              <a:t>Iduaea</a:t>
            </a:r>
            <a:endParaRPr kumimoji="0" lang="en-CA" sz="2200" b="0" i="0" u="none" strike="noStrike" kern="1200" cap="none" spc="0" normalizeH="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baseline="0" dirty="0" smtClean="0"/>
              <a:t>Caiaphas</a:t>
            </a:r>
            <a:r>
              <a:rPr lang="en-CA" sz="2200" dirty="0" smtClean="0"/>
              <a:t> = Aramaic “the dell” appointed by Rome as the High Priest </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4581128"/>
            <a:ext cx="9144000" cy="64807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Rev 1:9 “I John”....for the word of God and the testimony of Jesus Christ</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2420888"/>
          </a:xfrm>
        </p:spPr>
        <p:txBody>
          <a:bodyPr>
            <a:normAutofit/>
          </a:bodyPr>
          <a:lstStyle/>
          <a:p>
            <a:pPr marL="0" indent="0">
              <a:buNone/>
            </a:pPr>
            <a:r>
              <a:rPr lang="en-CA" sz="2200" dirty="0" smtClean="0"/>
              <a:t>Matt 6:9-13 9 After this manner therefore pray ye: Our Father which art in heaven, Hallowed be thy name. </a:t>
            </a:r>
            <a:r>
              <a:rPr lang="en-CA" sz="2200" dirty="0" smtClean="0">
                <a:effectLst>
                  <a:glow rad="228600">
                    <a:schemeClr val="accent2">
                      <a:satMod val="175000"/>
                      <a:alpha val="40000"/>
                    </a:schemeClr>
                  </a:glow>
                </a:effectLst>
              </a:rPr>
              <a:t>10 Thy kingdom come. </a:t>
            </a:r>
            <a:r>
              <a:rPr lang="en-CA" sz="2200" dirty="0" err="1" smtClean="0"/>
              <a:t>Thy</a:t>
            </a:r>
            <a:r>
              <a:rPr lang="en-CA" sz="2200" dirty="0" smtClean="0"/>
              <a:t> will be done in earth, as it is in heaven. 11 Give us this day our daily bread.</a:t>
            </a:r>
          </a:p>
          <a:p>
            <a:pPr marL="0" indent="0">
              <a:buNone/>
            </a:pPr>
            <a:r>
              <a:rPr lang="en-CA" sz="2200" dirty="0" smtClean="0"/>
              <a:t>12 And forgive us our debts, as we forgive our debtors.13 And lead us not into temptation, but deliver us from evil: </a:t>
            </a:r>
            <a:r>
              <a:rPr lang="en-CA" sz="2200" dirty="0" smtClean="0">
                <a:effectLst>
                  <a:glow rad="228600">
                    <a:schemeClr val="accent2">
                      <a:satMod val="175000"/>
                      <a:alpha val="40000"/>
                    </a:schemeClr>
                  </a:glow>
                </a:effectLst>
              </a:rPr>
              <a:t>For </a:t>
            </a:r>
            <a:r>
              <a:rPr lang="en-CA" sz="2200" dirty="0" err="1" smtClean="0">
                <a:effectLst>
                  <a:glow rad="228600">
                    <a:schemeClr val="accent2">
                      <a:satMod val="175000"/>
                      <a:alpha val="40000"/>
                    </a:schemeClr>
                  </a:glow>
                </a:effectLst>
              </a:rPr>
              <a:t>thine</a:t>
            </a:r>
            <a:r>
              <a:rPr lang="en-CA" sz="2200" dirty="0" smtClean="0">
                <a:effectLst>
                  <a:glow rad="228600">
                    <a:schemeClr val="accent2">
                      <a:satMod val="175000"/>
                      <a:alpha val="40000"/>
                    </a:schemeClr>
                  </a:glow>
                </a:effectLst>
              </a:rPr>
              <a:t> is the kingdom, </a:t>
            </a:r>
            <a:r>
              <a:rPr lang="en-CA" sz="2200" dirty="0" smtClean="0"/>
              <a:t>and the power, and the glory, </a:t>
            </a:r>
            <a:r>
              <a:rPr lang="en-CA" sz="2200" dirty="0" err="1" smtClean="0"/>
              <a:t>for ever</a:t>
            </a:r>
            <a:r>
              <a:rPr lang="en-CA" sz="2200" dirty="0" smtClean="0"/>
              <a:t>. Amen.</a:t>
            </a:r>
          </a:p>
        </p:txBody>
      </p:sp>
      <p:sp>
        <p:nvSpPr>
          <p:cNvPr id="4" name="Content Placeholder 2"/>
          <p:cNvSpPr txBox="1">
            <a:spLocks/>
          </p:cNvSpPr>
          <p:nvPr/>
        </p:nvSpPr>
        <p:spPr>
          <a:xfrm>
            <a:off x="0" y="2492896"/>
            <a:ext cx="9144000" cy="72008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Rev 1:10 I was in the Spirit on the Lord’s day</a:t>
            </a:r>
          </a:p>
        </p:txBody>
      </p:sp>
      <p:sp>
        <p:nvSpPr>
          <p:cNvPr id="5" name="Content Placeholder 2"/>
          <p:cNvSpPr txBox="1">
            <a:spLocks/>
          </p:cNvSpPr>
          <p:nvPr/>
        </p:nvSpPr>
        <p:spPr>
          <a:xfrm>
            <a:off x="0" y="3429000"/>
            <a:ext cx="9144000" cy="72008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Rev 1: 17 “I fell at his feet as dead, he laid his right </a:t>
            </a:r>
            <a:r>
              <a:rPr kumimoji="0" lang="en-CA" sz="2200" b="0" i="0" u="none" strike="sngStrike" kern="1200" cap="none" spc="0" normalizeH="0" baseline="0" noProof="0" dirty="0" smtClean="0">
                <a:ln>
                  <a:noFill/>
                </a:ln>
                <a:solidFill>
                  <a:schemeClr val="tx1"/>
                </a:solidFill>
                <a:effectLst/>
                <a:uLnTx/>
                <a:uFillTx/>
                <a:latin typeface="+mn-lt"/>
                <a:ea typeface="+mn-ea"/>
                <a:cs typeface="+mn-cs"/>
              </a:rPr>
              <a:t>hand </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upon me...”Fear not”</a:t>
            </a:r>
          </a:p>
        </p:txBody>
      </p:sp>
      <p:sp>
        <p:nvSpPr>
          <p:cNvPr id="6" name="Content Placeholder 2"/>
          <p:cNvSpPr txBox="1">
            <a:spLocks/>
          </p:cNvSpPr>
          <p:nvPr/>
        </p:nvSpPr>
        <p:spPr>
          <a:xfrm>
            <a:off x="0" y="4149080"/>
            <a:ext cx="9144000" cy="1944216"/>
          </a:xfrm>
          <a:prstGeom prst="rect">
            <a:avLst/>
          </a:prstGeom>
        </p:spPr>
        <p:txBody>
          <a:bodyPr vert="horz" lIns="91440" tIns="45720" rIns="91440" bIns="45720" rtlCol="0">
            <a:normAutofit/>
          </a:bodyPr>
          <a:lstStyle/>
          <a:p>
            <a:pPr lvl="0">
              <a:spcBef>
                <a:spcPct val="20000"/>
              </a:spcBef>
            </a:pPr>
            <a:r>
              <a:rPr lang="en-CA" sz="2200" dirty="0" smtClean="0"/>
              <a:t>Matt 25:33-34</a:t>
            </a:r>
          </a:p>
          <a:p>
            <a:pPr lvl="0">
              <a:spcBef>
                <a:spcPct val="20000"/>
              </a:spcBef>
            </a:pPr>
            <a:r>
              <a:rPr lang="en-CA" sz="2200" dirty="0" smtClean="0"/>
              <a:t>33 And he shall set the sheep on his right hand, but the goats on the left.</a:t>
            </a:r>
          </a:p>
          <a:p>
            <a:pPr lvl="0">
              <a:spcBef>
                <a:spcPct val="20000"/>
              </a:spcBef>
            </a:pPr>
            <a:r>
              <a:rPr lang="en-CA" sz="2200" dirty="0" smtClean="0"/>
              <a:t>34 Then shall the King say unto them on his right hand, Come, ye blessed of my Father, inherit the kingdom prepared for you from the foundation of the world:</a:t>
            </a:r>
          </a:p>
          <a:p>
            <a:pPr lvl="0">
              <a:spcBef>
                <a:spcPct val="20000"/>
              </a:spcBef>
            </a:pPr>
            <a:endParaRPr lang="en-CA" sz="2200" dirty="0" smtClean="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20MARVENKO%20CH1V20%20CHRIST%20AMIDST%20THE%20LAMPSTANDS.jpg"/>
          <p:cNvPicPr>
            <a:picLocks noChangeAspect="1"/>
          </p:cNvPicPr>
          <p:nvPr/>
        </p:nvPicPr>
        <p:blipFill>
          <a:blip r:embed="rId3" cstate="print"/>
          <a:srcRect l="6604" t="14300" r="6604" b="3801"/>
          <a:stretch>
            <a:fillRect/>
          </a:stretch>
        </p:blipFill>
        <p:spPr>
          <a:xfrm rot="21118435">
            <a:off x="537406" y="203122"/>
            <a:ext cx="3212665" cy="4320480"/>
          </a:xfrm>
          <a:prstGeom prst="rect">
            <a:avLst/>
          </a:prstGeom>
          <a:ln>
            <a:noFill/>
          </a:ln>
          <a:effectLst>
            <a:softEdge rad="112500"/>
          </a:effectLst>
        </p:spPr>
      </p:pic>
      <p:pic>
        <p:nvPicPr>
          <p:cNvPr id="5" name="Picture 4" descr="angel_1844.jpg"/>
          <p:cNvPicPr>
            <a:picLocks noChangeAspect="1"/>
          </p:cNvPicPr>
          <p:nvPr/>
        </p:nvPicPr>
        <p:blipFill>
          <a:blip r:embed="rId4" cstate="print"/>
          <a:stretch>
            <a:fillRect/>
          </a:stretch>
        </p:blipFill>
        <p:spPr>
          <a:xfrm rot="822687">
            <a:off x="5239669" y="640566"/>
            <a:ext cx="3026921" cy="3567178"/>
          </a:xfrm>
          <a:prstGeom prst="rect">
            <a:avLst/>
          </a:prstGeom>
          <a:ln>
            <a:noFill/>
          </a:ln>
          <a:effectLst>
            <a:softEdge rad="112500"/>
          </a:effectLst>
        </p:spPr>
      </p:pic>
      <p:pic>
        <p:nvPicPr>
          <p:cNvPr id="6" name="Picture 5" descr="crown-nails.jpg"/>
          <p:cNvPicPr>
            <a:picLocks noChangeAspect="1"/>
          </p:cNvPicPr>
          <p:nvPr/>
        </p:nvPicPr>
        <p:blipFill>
          <a:blip r:embed="rId5" cstate="print"/>
          <a:stretch>
            <a:fillRect/>
          </a:stretch>
        </p:blipFill>
        <p:spPr>
          <a:xfrm>
            <a:off x="2555776" y="404664"/>
            <a:ext cx="4048125" cy="2686050"/>
          </a:xfrm>
          <a:prstGeom prst="rect">
            <a:avLst/>
          </a:prstGeom>
        </p:spPr>
      </p:pic>
      <p:pic>
        <p:nvPicPr>
          <p:cNvPr id="7" name="Picture 6" descr="jesus_king_1.jpg"/>
          <p:cNvPicPr>
            <a:picLocks noChangeAspect="1"/>
          </p:cNvPicPr>
          <p:nvPr/>
        </p:nvPicPr>
        <p:blipFill>
          <a:blip r:embed="rId6" cstate="print"/>
          <a:stretch>
            <a:fillRect/>
          </a:stretch>
        </p:blipFill>
        <p:spPr>
          <a:xfrm>
            <a:off x="251520" y="4476144"/>
            <a:ext cx="2880320" cy="2140051"/>
          </a:xfrm>
          <a:prstGeom prst="rect">
            <a:avLst/>
          </a:prstGeom>
          <a:ln>
            <a:noFill/>
          </a:ln>
          <a:effectLst>
            <a:softEdge rad="112500"/>
          </a:effectLst>
        </p:spPr>
      </p:pic>
      <p:pic>
        <p:nvPicPr>
          <p:cNvPr id="9" name="Picture 8" descr="ANGEL OF DEATH.jpg"/>
          <p:cNvPicPr>
            <a:picLocks noChangeAspect="1"/>
          </p:cNvPicPr>
          <p:nvPr/>
        </p:nvPicPr>
        <p:blipFill>
          <a:blip r:embed="rId7" cstate="print"/>
          <a:stretch>
            <a:fillRect/>
          </a:stretch>
        </p:blipFill>
        <p:spPr>
          <a:xfrm>
            <a:off x="4860032" y="4668912"/>
            <a:ext cx="2653688" cy="2189088"/>
          </a:xfrm>
          <a:prstGeom prst="rect">
            <a:avLst/>
          </a:prstGeom>
          <a:ln>
            <a:noFill/>
          </a:ln>
          <a:effectLst>
            <a:softEdge rad="112500"/>
          </a:effectLst>
        </p:spPr>
      </p:pic>
      <p:pic>
        <p:nvPicPr>
          <p:cNvPr id="10" name="Picture 9" descr="cherub9.jpg"/>
          <p:cNvPicPr>
            <a:picLocks noChangeAspect="1"/>
          </p:cNvPicPr>
          <p:nvPr/>
        </p:nvPicPr>
        <p:blipFill>
          <a:blip r:embed="rId8" cstate="print"/>
          <a:stretch>
            <a:fillRect/>
          </a:stretch>
        </p:blipFill>
        <p:spPr>
          <a:xfrm>
            <a:off x="2428875" y="2636912"/>
            <a:ext cx="3014615" cy="273995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53" presetClass="exit" presetSubtype="0" fill="hold" nodeType="afterEffect">
                                  <p:stCondLst>
                                    <p:cond delay="0"/>
                                  </p:stCondLst>
                                  <p:childTnLst>
                                    <p:anim calcmode="lin" valueType="num">
                                      <p:cBhvr>
                                        <p:cTn id="10" dur="500"/>
                                        <p:tgtEl>
                                          <p:spTgt spid="6"/>
                                        </p:tgtEl>
                                        <p:attrNameLst>
                                          <p:attrName>ppt_w</p:attrName>
                                        </p:attrNameLst>
                                      </p:cBhvr>
                                      <p:tavLst>
                                        <p:tav tm="0">
                                          <p:val>
                                            <p:strVal val="ppt_w"/>
                                          </p:val>
                                        </p:tav>
                                        <p:tav tm="100000">
                                          <p:val>
                                            <p:fltVal val="0"/>
                                          </p:val>
                                        </p:tav>
                                      </p:tavLst>
                                    </p:anim>
                                    <p:anim calcmode="lin" valueType="num">
                                      <p:cBhvr>
                                        <p:cTn id="11" dur="500"/>
                                        <p:tgtEl>
                                          <p:spTgt spid="6"/>
                                        </p:tgtEl>
                                        <p:attrNameLst>
                                          <p:attrName>ppt_h</p:attrName>
                                        </p:attrNameLst>
                                      </p:cBhvr>
                                      <p:tavLst>
                                        <p:tav tm="0">
                                          <p:val>
                                            <p:strVal val="ppt_h"/>
                                          </p:val>
                                        </p:tav>
                                        <p:tav tm="100000">
                                          <p:val>
                                            <p:fltVal val="0"/>
                                          </p:val>
                                        </p:tav>
                                      </p:tavLst>
                                    </p:anim>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childTnLst>
                                </p:cTn>
                              </p:par>
                            </p:childTnLst>
                          </p:cTn>
                        </p:par>
                        <p:par>
                          <p:cTn id="26" fill="hold">
                            <p:stCondLst>
                              <p:cond delay="45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pache.helicopter.with.16.hellfire.missiles.jpg"/>
          <p:cNvPicPr>
            <a:picLocks noChangeAspect="1"/>
          </p:cNvPicPr>
          <p:nvPr/>
        </p:nvPicPr>
        <p:blipFill>
          <a:blip r:embed="rId2" cstate="print"/>
          <a:stretch>
            <a:fillRect/>
          </a:stretch>
        </p:blipFill>
        <p:spPr>
          <a:xfrm>
            <a:off x="2123728" y="620688"/>
            <a:ext cx="4762500" cy="4876800"/>
          </a:xfrm>
          <a:prstGeom prst="rect">
            <a:avLst/>
          </a:prstGeom>
        </p:spPr>
      </p:pic>
      <p:pic>
        <p:nvPicPr>
          <p:cNvPr id="5" name="Picture 4" descr="apache.jpg"/>
          <p:cNvPicPr>
            <a:picLocks noChangeAspect="1"/>
          </p:cNvPicPr>
          <p:nvPr/>
        </p:nvPicPr>
        <p:blipFill>
          <a:blip r:embed="rId3" cstate="print"/>
          <a:stretch>
            <a:fillRect/>
          </a:stretch>
        </p:blipFill>
        <p:spPr>
          <a:xfrm>
            <a:off x="6286500" y="2348880"/>
            <a:ext cx="2857500" cy="2124075"/>
          </a:xfrm>
          <a:prstGeom prst="rect">
            <a:avLst/>
          </a:prstGeom>
        </p:spPr>
      </p:pic>
      <p:pic>
        <p:nvPicPr>
          <p:cNvPr id="6" name="Picture 5" descr="destruction.jpg"/>
          <p:cNvPicPr>
            <a:picLocks noChangeAspect="1"/>
          </p:cNvPicPr>
          <p:nvPr/>
        </p:nvPicPr>
        <p:blipFill>
          <a:blip r:embed="rId4" cstate="print"/>
          <a:stretch>
            <a:fillRect/>
          </a:stretch>
        </p:blipFill>
        <p:spPr>
          <a:xfrm>
            <a:off x="0" y="2492896"/>
            <a:ext cx="3000375" cy="1914525"/>
          </a:xfrm>
          <a:prstGeom prst="rect">
            <a:avLst/>
          </a:prstGeom>
        </p:spPr>
      </p:pic>
      <p:pic>
        <p:nvPicPr>
          <p:cNvPr id="7" name="Picture 6" descr="f-18-dvic232.jpg"/>
          <p:cNvPicPr>
            <a:picLocks noChangeAspect="1"/>
          </p:cNvPicPr>
          <p:nvPr/>
        </p:nvPicPr>
        <p:blipFill>
          <a:blip r:embed="rId5" cstate="print"/>
          <a:stretch>
            <a:fillRect/>
          </a:stretch>
        </p:blipFill>
        <p:spPr>
          <a:xfrm>
            <a:off x="4355976" y="4192867"/>
            <a:ext cx="4536649" cy="2665133"/>
          </a:xfrm>
          <a:prstGeom prst="rect">
            <a:avLst/>
          </a:prstGeom>
        </p:spPr>
      </p:pic>
      <p:pic>
        <p:nvPicPr>
          <p:cNvPr id="8" name="Picture 7" descr="f-18f_2.jpg"/>
          <p:cNvPicPr>
            <a:picLocks noChangeAspect="1"/>
          </p:cNvPicPr>
          <p:nvPr/>
        </p:nvPicPr>
        <p:blipFill>
          <a:blip r:embed="rId6" cstate="print"/>
          <a:stretch>
            <a:fillRect/>
          </a:stretch>
        </p:blipFill>
        <p:spPr>
          <a:xfrm>
            <a:off x="2843808" y="0"/>
            <a:ext cx="3546004" cy="2491787"/>
          </a:xfrm>
          <a:prstGeom prst="rect">
            <a:avLst/>
          </a:prstGeom>
        </p:spPr>
      </p:pic>
      <p:pic>
        <p:nvPicPr>
          <p:cNvPr id="11" name="Picture 10" descr="m156m200.jpg"/>
          <p:cNvPicPr>
            <a:picLocks noChangeAspect="1"/>
          </p:cNvPicPr>
          <p:nvPr/>
        </p:nvPicPr>
        <p:blipFill>
          <a:blip r:embed="rId7" cstate="print"/>
          <a:stretch>
            <a:fillRect/>
          </a:stretch>
        </p:blipFill>
        <p:spPr>
          <a:xfrm rot="19825058">
            <a:off x="372878" y="3974896"/>
            <a:ext cx="2979581" cy="2297368"/>
          </a:xfrm>
          <a:prstGeom prst="rect">
            <a:avLst/>
          </a:prstGeom>
          <a:ln>
            <a:noFill/>
          </a:ln>
          <a:effectLst>
            <a:softEdge rad="112500"/>
          </a:effectLst>
        </p:spPr>
      </p:pic>
      <p:pic>
        <p:nvPicPr>
          <p:cNvPr id="12" name="Picture 11" descr="missiles.jpg"/>
          <p:cNvPicPr>
            <a:picLocks noChangeAspect="1"/>
          </p:cNvPicPr>
          <p:nvPr/>
        </p:nvPicPr>
        <p:blipFill>
          <a:blip r:embed="rId8" cstate="print"/>
          <a:stretch>
            <a:fillRect/>
          </a:stretch>
        </p:blipFill>
        <p:spPr>
          <a:xfrm rot="1355535">
            <a:off x="6794707" y="281509"/>
            <a:ext cx="1954289" cy="2446770"/>
          </a:xfrm>
          <a:prstGeom prst="rect">
            <a:avLst/>
          </a:prstGeom>
          <a:ln>
            <a:noFill/>
          </a:ln>
          <a:effectLst>
            <a:softEdge rad="112500"/>
          </a:effectLst>
        </p:spPr>
      </p:pic>
      <p:pic>
        <p:nvPicPr>
          <p:cNvPr id="15" name="Picture 14" descr="vehicle.jpg"/>
          <p:cNvPicPr>
            <a:picLocks noChangeAspect="1"/>
          </p:cNvPicPr>
          <p:nvPr/>
        </p:nvPicPr>
        <p:blipFill>
          <a:blip r:embed="rId9" cstate="print"/>
          <a:stretch>
            <a:fillRect/>
          </a:stretch>
        </p:blipFill>
        <p:spPr>
          <a:xfrm rot="20391151">
            <a:off x="270391" y="370851"/>
            <a:ext cx="2511559" cy="2016224"/>
          </a:xfrm>
          <a:prstGeom prst="rect">
            <a:avLst/>
          </a:prstGeom>
        </p:spPr>
      </p:pic>
      <p:pic>
        <p:nvPicPr>
          <p:cNvPr id="16" name="Picture 15" descr="h bomb.jpg"/>
          <p:cNvPicPr>
            <a:picLocks noChangeAspect="1"/>
          </p:cNvPicPr>
          <p:nvPr/>
        </p:nvPicPr>
        <p:blipFill>
          <a:blip r:embed="rId10" cstate="print"/>
          <a:stretch>
            <a:fillRect/>
          </a:stretch>
        </p:blipFill>
        <p:spPr>
          <a:xfrm>
            <a:off x="0" y="188640"/>
            <a:ext cx="9144000" cy="6531428"/>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childTnLst>
                                </p:cTn>
                              </p:par>
                            </p:childTnLst>
                          </p:cTn>
                        </p:par>
                        <p:par>
                          <p:cTn id="24" fill="hold">
                            <p:stCondLst>
                              <p:cond delay="5000"/>
                            </p:stCondLst>
                            <p:childTnLst>
                              <p:par>
                                <p:cTn id="25" presetID="5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strVal val="#ppt_w*0.70"/>
                                          </p:val>
                                        </p:tav>
                                        <p:tav tm="100000">
                                          <p:val>
                                            <p:strVal val="#ppt_w"/>
                                          </p:val>
                                        </p:tav>
                                      </p:tavLst>
                                    </p:anim>
                                    <p:anim calcmode="lin" valueType="num">
                                      <p:cBhvr>
                                        <p:cTn id="28" dur="1000" fill="hold"/>
                                        <p:tgtEl>
                                          <p:spTgt spid="8"/>
                                        </p:tgtEl>
                                        <p:attrNameLst>
                                          <p:attrName>ppt_h</p:attrName>
                                        </p:attrNameLst>
                                      </p:cBhvr>
                                      <p:tavLst>
                                        <p:tav tm="0">
                                          <p:val>
                                            <p:strVal val="#ppt_h"/>
                                          </p:val>
                                        </p:tav>
                                        <p:tav tm="100000">
                                          <p:val>
                                            <p:strVal val="#ppt_h"/>
                                          </p:val>
                                        </p:tav>
                                      </p:tavLst>
                                    </p:anim>
                                    <p:animEffect transition="in" filter="fade">
                                      <p:cBhvr>
                                        <p:cTn id="29" dur="1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3000" fill="hold"/>
                                        <p:tgtEl>
                                          <p:spTgt spid="16"/>
                                        </p:tgtEl>
                                        <p:attrNameLst>
                                          <p:attrName>ppt_w</p:attrName>
                                        </p:attrNameLst>
                                      </p:cBhvr>
                                      <p:tavLst>
                                        <p:tav tm="0">
                                          <p:val>
                                            <p:strVal val="#ppt_w*0.70"/>
                                          </p:val>
                                        </p:tav>
                                        <p:tav tm="100000">
                                          <p:val>
                                            <p:strVal val="#ppt_w"/>
                                          </p:val>
                                        </p:tav>
                                      </p:tavLst>
                                    </p:anim>
                                    <p:anim calcmode="lin" valueType="num">
                                      <p:cBhvr>
                                        <p:cTn id="35" dur="3000" fill="hold"/>
                                        <p:tgtEl>
                                          <p:spTgt spid="16"/>
                                        </p:tgtEl>
                                        <p:attrNameLst>
                                          <p:attrName>ppt_h</p:attrName>
                                        </p:attrNameLst>
                                      </p:cBhvr>
                                      <p:tavLst>
                                        <p:tav tm="0">
                                          <p:val>
                                            <p:strVal val="#ppt_h"/>
                                          </p:val>
                                        </p:tav>
                                        <p:tav tm="100000">
                                          <p:val>
                                            <p:strVal val="#ppt_h"/>
                                          </p:val>
                                        </p:tav>
                                      </p:tavLst>
                                    </p:anim>
                                    <p:animEffect transition="in" filter="fade">
                                      <p:cBhvr>
                                        <p:cTn id="36"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harper1.bmp"/>
          <p:cNvPicPr>
            <a:picLocks noChangeAspect="1"/>
          </p:cNvPicPr>
          <p:nvPr/>
        </p:nvPicPr>
        <p:blipFill>
          <a:blip r:embed="rId2" cstate="print"/>
          <a:stretch>
            <a:fillRect/>
          </a:stretch>
        </p:blipFill>
        <p:spPr>
          <a:xfrm>
            <a:off x="0" y="0"/>
            <a:ext cx="4476750" cy="28575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descr="lieing lip.jpg"/>
          <p:cNvPicPr>
            <a:picLocks noChangeAspect="1"/>
          </p:cNvPicPr>
          <p:nvPr/>
        </p:nvPicPr>
        <p:blipFill>
          <a:blip r:embed="rId3" cstate="print"/>
          <a:stretch>
            <a:fillRect/>
          </a:stretch>
        </p:blipFill>
        <p:spPr>
          <a:xfrm>
            <a:off x="6444208" y="3645024"/>
            <a:ext cx="2032000" cy="2970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descr="billy grahame.jpg"/>
          <p:cNvPicPr>
            <a:picLocks noChangeAspect="1"/>
          </p:cNvPicPr>
          <p:nvPr/>
        </p:nvPicPr>
        <p:blipFill>
          <a:blip r:embed="rId4" cstate="print"/>
          <a:stretch>
            <a:fillRect/>
          </a:stretch>
        </p:blipFill>
        <p:spPr>
          <a:xfrm rot="828953">
            <a:off x="5701798" y="315014"/>
            <a:ext cx="3001977" cy="3001977"/>
          </a:xfrm>
          <a:prstGeom prst="rect">
            <a:avLst/>
          </a:prstGeom>
          <a:ln>
            <a:noFill/>
          </a:ln>
          <a:effectLst>
            <a:softEdge rad="112500"/>
          </a:effectLst>
        </p:spPr>
      </p:pic>
      <p:pic>
        <p:nvPicPr>
          <p:cNvPr id="17" name="Picture 16" descr="Ayatollah-Khomeini-Irania-001.jpg"/>
          <p:cNvPicPr>
            <a:picLocks noChangeAspect="1"/>
          </p:cNvPicPr>
          <p:nvPr/>
        </p:nvPicPr>
        <p:blipFill>
          <a:blip r:embed="rId5" cstate="print"/>
          <a:stretch>
            <a:fillRect/>
          </a:stretch>
        </p:blipFill>
        <p:spPr>
          <a:xfrm rot="20745755">
            <a:off x="182572" y="3280422"/>
            <a:ext cx="3124918" cy="18749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descr="cardinals1[1].jpg"/>
          <p:cNvPicPr>
            <a:picLocks noChangeAspect="1"/>
          </p:cNvPicPr>
          <p:nvPr/>
        </p:nvPicPr>
        <p:blipFill>
          <a:blip r:embed="rId6" cstate="print"/>
          <a:stretch>
            <a:fillRect/>
          </a:stretch>
        </p:blipFill>
        <p:spPr>
          <a:xfrm>
            <a:off x="2267744" y="4264539"/>
            <a:ext cx="3750543" cy="25934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hitler2.jpg"/>
          <p:cNvPicPr>
            <a:picLocks noChangeAspect="1"/>
          </p:cNvPicPr>
          <p:nvPr/>
        </p:nvPicPr>
        <p:blipFill>
          <a:blip r:embed="rId2" cstate="print"/>
          <a:stretch>
            <a:fillRect/>
          </a:stretch>
        </p:blipFill>
        <p:spPr>
          <a:xfrm rot="20753110">
            <a:off x="338896" y="289885"/>
            <a:ext cx="2763863" cy="3121539"/>
          </a:xfrm>
          <a:prstGeom prst="rect">
            <a:avLst/>
          </a:prstGeom>
          <a:ln>
            <a:noFill/>
          </a:ln>
          <a:effectLst>
            <a:softEdge rad="112500"/>
          </a:effectLst>
        </p:spPr>
      </p:pic>
      <p:pic>
        <p:nvPicPr>
          <p:cNvPr id="13" name="Picture 12" descr="putin.jpg"/>
          <p:cNvPicPr>
            <a:picLocks noChangeAspect="1"/>
          </p:cNvPicPr>
          <p:nvPr/>
        </p:nvPicPr>
        <p:blipFill>
          <a:blip r:embed="rId3" cstate="print"/>
          <a:stretch>
            <a:fillRect/>
          </a:stretch>
        </p:blipFill>
        <p:spPr>
          <a:xfrm>
            <a:off x="0" y="3305175"/>
            <a:ext cx="2609850" cy="3552825"/>
          </a:xfrm>
          <a:prstGeom prst="rect">
            <a:avLst/>
          </a:prstGeom>
        </p:spPr>
      </p:pic>
      <p:pic>
        <p:nvPicPr>
          <p:cNvPr id="14" name="Picture 13" descr="putin11.jpg"/>
          <p:cNvPicPr>
            <a:picLocks noChangeAspect="1"/>
          </p:cNvPicPr>
          <p:nvPr/>
        </p:nvPicPr>
        <p:blipFill>
          <a:blip r:embed="rId4" cstate="print"/>
          <a:stretch>
            <a:fillRect/>
          </a:stretch>
        </p:blipFill>
        <p:spPr>
          <a:xfrm>
            <a:off x="5875952" y="0"/>
            <a:ext cx="3268047" cy="3789040"/>
          </a:xfrm>
          <a:prstGeom prst="rect">
            <a:avLst/>
          </a:prstGeom>
        </p:spPr>
      </p:pic>
      <p:pic>
        <p:nvPicPr>
          <p:cNvPr id="6" name="Picture 5" descr="pope-benedict-saturno-hat1.jpg"/>
          <p:cNvPicPr>
            <a:picLocks noChangeAspect="1"/>
          </p:cNvPicPr>
          <p:nvPr/>
        </p:nvPicPr>
        <p:blipFill>
          <a:blip r:embed="rId5" cstate="print"/>
          <a:stretch>
            <a:fillRect/>
          </a:stretch>
        </p:blipFill>
        <p:spPr>
          <a:xfrm rot="20220695">
            <a:off x="3453204" y="3249541"/>
            <a:ext cx="4286250" cy="2886075"/>
          </a:xfrm>
          <a:prstGeom prst="rect">
            <a:avLst/>
          </a:prstGeom>
          <a:ln>
            <a:noFill/>
          </a:ln>
          <a:effectLst>
            <a:softEdge rad="112500"/>
          </a:effectLst>
        </p:spPr>
      </p:pic>
      <p:pic>
        <p:nvPicPr>
          <p:cNvPr id="7" name="Picture 6" descr="bin laden.jpg"/>
          <p:cNvPicPr>
            <a:picLocks noChangeAspect="1"/>
          </p:cNvPicPr>
          <p:nvPr/>
        </p:nvPicPr>
        <p:blipFill>
          <a:blip r:embed="rId6" cstate="print"/>
          <a:stretch>
            <a:fillRect/>
          </a:stretch>
        </p:blipFill>
        <p:spPr>
          <a:xfrm>
            <a:off x="3851920" y="332656"/>
            <a:ext cx="2560320" cy="2374392"/>
          </a:xfrm>
          <a:prstGeom prst="rect">
            <a:avLst/>
          </a:prstGeom>
        </p:spPr>
      </p:pic>
      <p:pic>
        <p:nvPicPr>
          <p:cNvPr id="8" name="Picture 7" descr="Archbishop-of-Canterbury-address-Pope-Benedict-at-Westminster-Abbey_medium.jpg"/>
          <p:cNvPicPr>
            <a:picLocks noChangeAspect="1"/>
          </p:cNvPicPr>
          <p:nvPr/>
        </p:nvPicPr>
        <p:blipFill>
          <a:blip r:embed="rId7" cstate="print"/>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597352"/>
          </a:xfrm>
          <a:solidFill>
            <a:srgbClr val="7C0E77">
              <a:alpha val="79000"/>
            </a:srgbClr>
          </a:solidFill>
        </p:spPr>
        <p:txBody>
          <a:bodyPr>
            <a:normAutofit/>
          </a:bodyPr>
          <a:lstStyle/>
          <a:p>
            <a:pPr marL="0" indent="0">
              <a:buNone/>
            </a:pPr>
            <a:r>
              <a:rPr lang="en-CA" sz="2200" dirty="0" smtClean="0">
                <a:solidFill>
                  <a:schemeClr val="bg1"/>
                </a:solidFill>
              </a:rPr>
              <a:t>Rev 4:5 And out of the throne proceeded </a:t>
            </a:r>
            <a:r>
              <a:rPr lang="en-CA" sz="2200" dirty="0" err="1" smtClean="0">
                <a:solidFill>
                  <a:schemeClr val="bg1"/>
                </a:solidFill>
              </a:rPr>
              <a:t>lightnings</a:t>
            </a:r>
            <a:r>
              <a:rPr lang="en-CA" sz="2200" dirty="0" smtClean="0">
                <a:solidFill>
                  <a:schemeClr val="bg1"/>
                </a:solidFill>
              </a:rPr>
              <a:t> and </a:t>
            </a:r>
            <a:r>
              <a:rPr lang="en-CA" sz="2200" dirty="0" err="1" smtClean="0">
                <a:solidFill>
                  <a:schemeClr val="bg1"/>
                </a:solidFill>
              </a:rPr>
              <a:t>thunderings</a:t>
            </a:r>
            <a:endParaRPr lang="en-CA" sz="2200" dirty="0" smtClean="0">
              <a:solidFill>
                <a:schemeClr val="bg1"/>
              </a:solidFill>
            </a:endParaRPr>
          </a:p>
          <a:p>
            <a:pPr marL="0" indent="0">
              <a:buNone/>
            </a:pPr>
            <a:r>
              <a:rPr lang="en-CA" sz="2200" dirty="0" smtClean="0">
                <a:solidFill>
                  <a:schemeClr val="bg1"/>
                </a:solidFill>
              </a:rPr>
              <a:t>Rev 6:1 And I saw when the Lamb opened one of the seals, and I heard, as it were the noise of thunder, one of the four beasts saying, Come and see.</a:t>
            </a:r>
          </a:p>
          <a:p>
            <a:pPr marL="0" indent="0">
              <a:buNone/>
            </a:pPr>
            <a:r>
              <a:rPr lang="en-CA" sz="2200" dirty="0" smtClean="0">
                <a:solidFill>
                  <a:schemeClr val="bg1"/>
                </a:solidFill>
              </a:rPr>
              <a:t>Rev 8:5 And the angel took the censer, ... and there were voices, and </a:t>
            </a:r>
            <a:r>
              <a:rPr lang="en-CA" sz="2200" dirty="0" err="1" smtClean="0">
                <a:solidFill>
                  <a:schemeClr val="bg1"/>
                </a:solidFill>
              </a:rPr>
              <a:t>thunderings</a:t>
            </a:r>
            <a:r>
              <a:rPr lang="en-CA" sz="2200" dirty="0" smtClean="0">
                <a:solidFill>
                  <a:schemeClr val="bg1"/>
                </a:solidFill>
              </a:rPr>
              <a:t>, and </a:t>
            </a:r>
            <a:r>
              <a:rPr lang="en-CA" sz="2200" dirty="0" err="1" smtClean="0">
                <a:solidFill>
                  <a:schemeClr val="bg1"/>
                </a:solidFill>
              </a:rPr>
              <a:t>lightnings</a:t>
            </a:r>
            <a:r>
              <a:rPr lang="en-CA" sz="2200" dirty="0" smtClean="0">
                <a:solidFill>
                  <a:schemeClr val="bg1"/>
                </a:solidFill>
              </a:rPr>
              <a:t>, and an earthquake.</a:t>
            </a:r>
          </a:p>
          <a:p>
            <a:pPr marL="0" indent="0">
              <a:buNone/>
            </a:pPr>
            <a:r>
              <a:rPr lang="en-CA" sz="2200" dirty="0" smtClean="0">
                <a:solidFill>
                  <a:schemeClr val="bg1"/>
                </a:solidFill>
              </a:rPr>
              <a:t>Rev 10:3 And cried with a loud voice, as when a lion </a:t>
            </a:r>
            <a:r>
              <a:rPr lang="en-CA" sz="2200" dirty="0" err="1" smtClean="0">
                <a:solidFill>
                  <a:schemeClr val="bg1"/>
                </a:solidFill>
              </a:rPr>
              <a:t>roareth</a:t>
            </a:r>
            <a:r>
              <a:rPr lang="en-CA" sz="2200" dirty="0" smtClean="0">
                <a:solidFill>
                  <a:schemeClr val="bg1"/>
                </a:solidFill>
              </a:rPr>
              <a:t>: and when he had cried, seven thunders uttered their voices. V4 the seven thunders x2</a:t>
            </a:r>
          </a:p>
          <a:p>
            <a:pPr marL="0" indent="0">
              <a:buNone/>
            </a:pPr>
            <a:r>
              <a:rPr lang="en-CA" sz="2200" dirty="0" smtClean="0">
                <a:solidFill>
                  <a:schemeClr val="bg1"/>
                </a:solidFill>
              </a:rPr>
              <a:t>Rev 11:19 And the temple of God was opened in heaven, and there was seen in his temple the ark of his testament: and there were </a:t>
            </a:r>
            <a:r>
              <a:rPr lang="en-CA" sz="2200" dirty="0" err="1" smtClean="0">
                <a:solidFill>
                  <a:schemeClr val="bg1"/>
                </a:solidFill>
              </a:rPr>
              <a:t>lightnings</a:t>
            </a:r>
            <a:r>
              <a:rPr lang="en-CA" sz="2200" dirty="0" smtClean="0">
                <a:solidFill>
                  <a:schemeClr val="bg1"/>
                </a:solidFill>
              </a:rPr>
              <a:t>, and voices, and </a:t>
            </a:r>
            <a:r>
              <a:rPr lang="en-CA" sz="2200" dirty="0" err="1" smtClean="0">
                <a:solidFill>
                  <a:schemeClr val="bg1"/>
                </a:solidFill>
              </a:rPr>
              <a:t>thunderings</a:t>
            </a:r>
            <a:r>
              <a:rPr lang="en-CA" sz="2200" dirty="0" smtClean="0">
                <a:solidFill>
                  <a:schemeClr val="bg1"/>
                </a:solidFill>
              </a:rPr>
              <a:t>, and an earthquake, and great hail.</a:t>
            </a:r>
          </a:p>
          <a:p>
            <a:pPr marL="0" indent="0">
              <a:buNone/>
            </a:pPr>
            <a:r>
              <a:rPr lang="en-CA" sz="2200" dirty="0" smtClean="0">
                <a:solidFill>
                  <a:schemeClr val="bg1"/>
                </a:solidFill>
              </a:rPr>
              <a:t>Rev 14:2 And I heard a voice from heaven, as the voice of many waters, and as the voice of a great thunder: and I heard the voice of harpers harping with their harps:</a:t>
            </a:r>
          </a:p>
          <a:p>
            <a:pPr marL="0" indent="0">
              <a:buNone/>
            </a:pPr>
            <a:r>
              <a:rPr lang="en-CA" sz="2200" dirty="0" smtClean="0">
                <a:solidFill>
                  <a:schemeClr val="bg1"/>
                </a:solidFill>
              </a:rPr>
              <a:t>Rev 16:18 And there were voices, and thunders, and </a:t>
            </a:r>
            <a:r>
              <a:rPr lang="en-CA" sz="2200" dirty="0" err="1" smtClean="0">
                <a:solidFill>
                  <a:schemeClr val="bg1"/>
                </a:solidFill>
              </a:rPr>
              <a:t>lightnings</a:t>
            </a:r>
            <a:r>
              <a:rPr lang="en-CA" sz="2200" dirty="0" smtClean="0">
                <a:solidFill>
                  <a:schemeClr val="bg1"/>
                </a:solidFill>
              </a:rPr>
              <a:t>; and there was a great earthquake, such as was not since men were upon the earth, so mighty an earthquake, and so great.</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0"/>
            <a:ext cx="8028384" cy="1872208"/>
          </a:xfrm>
          <a:solidFill>
            <a:srgbClr val="7C0E77"/>
          </a:solidFill>
          <a:scene3d>
            <a:camera prst="orthographicFront"/>
            <a:lightRig rig="soft" dir="t">
              <a:rot lat="0" lon="0" rev="10800000"/>
            </a:lightRig>
          </a:scene3d>
          <a:sp3d>
            <a:bevelT w="127000" prst="angle"/>
          </a:sp3d>
        </p:spPr>
        <p:txBody>
          <a:bodyPr anchor="ctr" anchorCtr="0">
            <a:normAutofit/>
            <a:sp3d>
              <a:bevelT w="27940" h="12700"/>
              <a:contourClr>
                <a:srgbClr val="DDDDDD"/>
              </a:contourClr>
            </a:sp3d>
          </a:bodyPr>
          <a:lstStyle/>
          <a:p>
            <a:pPr marL="0" indent="0">
              <a:buNone/>
            </a:pPr>
            <a:r>
              <a:rPr lang="en-CA" sz="2200" b="1" spc="150" dirty="0" smtClean="0">
                <a:ln w="11430"/>
                <a:solidFill>
                  <a:srgbClr val="F8F8F8"/>
                </a:solidFill>
                <a:effectLst>
                  <a:outerShdw blurRad="25400" algn="tl" rotWithShape="0">
                    <a:srgbClr val="000000">
                      <a:alpha val="43000"/>
                    </a:srgbClr>
                  </a:outerShdw>
                </a:effectLst>
              </a:rPr>
              <a:t>Luke 17:24 For as the lightning, that </a:t>
            </a:r>
            <a:r>
              <a:rPr lang="en-CA" sz="2200" b="1" spc="150" dirty="0" err="1" smtClean="0">
                <a:ln w="11430"/>
                <a:solidFill>
                  <a:srgbClr val="F8F8F8"/>
                </a:solidFill>
                <a:effectLst>
                  <a:outerShdw blurRad="25400" algn="tl" rotWithShape="0">
                    <a:srgbClr val="000000">
                      <a:alpha val="43000"/>
                    </a:srgbClr>
                  </a:outerShdw>
                </a:effectLst>
              </a:rPr>
              <a:t>lighteneth</a:t>
            </a:r>
            <a:r>
              <a:rPr lang="en-CA" sz="2200" b="1" spc="150" dirty="0" smtClean="0">
                <a:ln w="11430"/>
                <a:solidFill>
                  <a:srgbClr val="F8F8F8"/>
                </a:solidFill>
                <a:effectLst>
                  <a:outerShdw blurRad="25400" algn="tl" rotWithShape="0">
                    <a:srgbClr val="000000">
                      <a:alpha val="43000"/>
                    </a:srgbClr>
                  </a:outerShdw>
                </a:effectLst>
              </a:rPr>
              <a:t> out of the one part under heaven, </a:t>
            </a:r>
            <a:r>
              <a:rPr lang="en-CA" sz="2200" b="1" spc="150" dirty="0" err="1" smtClean="0">
                <a:ln w="11430"/>
                <a:solidFill>
                  <a:srgbClr val="F8F8F8"/>
                </a:solidFill>
                <a:effectLst>
                  <a:outerShdw blurRad="25400" algn="tl" rotWithShape="0">
                    <a:srgbClr val="000000">
                      <a:alpha val="43000"/>
                    </a:srgbClr>
                  </a:outerShdw>
                </a:effectLst>
              </a:rPr>
              <a:t>shineth</a:t>
            </a:r>
            <a:r>
              <a:rPr lang="en-CA" sz="2200" b="1" spc="150" dirty="0" smtClean="0">
                <a:ln w="11430"/>
                <a:solidFill>
                  <a:srgbClr val="F8F8F8"/>
                </a:solidFill>
                <a:effectLst>
                  <a:outerShdw blurRad="25400" algn="tl" rotWithShape="0">
                    <a:srgbClr val="000000">
                      <a:alpha val="43000"/>
                    </a:srgbClr>
                  </a:outerShdw>
                </a:effectLst>
              </a:rPr>
              <a:t> unto the other part under heaven; so shall also the Son of man be in his day.</a:t>
            </a: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68761"/>
            <a:ext cx="9144000" cy="4392487"/>
          </a:xfrm>
          <a:solidFill>
            <a:srgbClr val="7C0E77"/>
          </a:solidFill>
          <a:scene3d>
            <a:camera prst="orthographicFront"/>
            <a:lightRig rig="soft" dir="t">
              <a:rot lat="0" lon="0" rev="10800000"/>
            </a:lightRig>
          </a:scene3d>
          <a:sp3d>
            <a:bevelT w="152400" prst="convex"/>
          </a:sp3d>
        </p:spPr>
        <p:txBody>
          <a:bodyPr anchor="ctr" anchorCtr="0">
            <a:normAutofit/>
            <a:sp3d>
              <a:bevelT w="27940" h="12700"/>
              <a:contourClr>
                <a:srgbClr val="DDDDDD"/>
              </a:contourClr>
            </a:sp3d>
          </a:bodyPr>
          <a:lstStyle/>
          <a:p>
            <a:pPr marL="0" indent="0" algn="ctr">
              <a:buNone/>
            </a:pPr>
            <a:r>
              <a:rPr lang="en-CA" sz="2200" b="1" spc="150" dirty="0" smtClean="0">
                <a:ln w="11430"/>
                <a:solidFill>
                  <a:srgbClr val="F8F8F8"/>
                </a:solidFill>
                <a:effectLst>
                  <a:outerShdw blurRad="25400" algn="tl" rotWithShape="0">
                    <a:srgbClr val="000000">
                      <a:alpha val="43000"/>
                    </a:srgbClr>
                  </a:outerShdw>
                </a:effectLst>
              </a:rPr>
              <a:t>Rev 19:5-8</a:t>
            </a:r>
          </a:p>
          <a:p>
            <a:pPr marL="0" indent="0" algn="ctr">
              <a:buNone/>
            </a:pPr>
            <a:r>
              <a:rPr lang="en-CA" sz="2200" b="1" spc="150" dirty="0" smtClean="0">
                <a:ln w="11430"/>
                <a:solidFill>
                  <a:srgbClr val="F8F8F8"/>
                </a:solidFill>
                <a:effectLst>
                  <a:outerShdw blurRad="25400" algn="tl" rotWithShape="0">
                    <a:srgbClr val="000000">
                      <a:alpha val="43000"/>
                    </a:srgbClr>
                  </a:outerShdw>
                </a:effectLst>
              </a:rPr>
              <a:t> And a voice came out of the throne, saying, Praise our God, all ye his servants, and ye that fear him, both small and great. And I heard as it were the voice of a great multitude, and as the voice of many waters, and as the voice of mighty </a:t>
            </a:r>
            <a:r>
              <a:rPr lang="en-CA" sz="2200" b="1" spc="150" dirty="0" err="1" smtClean="0">
                <a:ln w="11430"/>
                <a:solidFill>
                  <a:srgbClr val="F8F8F8"/>
                </a:solidFill>
                <a:effectLst>
                  <a:outerShdw blurRad="25400" algn="tl" rotWithShape="0">
                    <a:srgbClr val="000000">
                      <a:alpha val="43000"/>
                    </a:srgbClr>
                  </a:outerShdw>
                </a:effectLst>
              </a:rPr>
              <a:t>thunderings</a:t>
            </a:r>
            <a:r>
              <a:rPr lang="en-CA" sz="2200" b="1" spc="150" dirty="0" smtClean="0">
                <a:ln w="11430"/>
                <a:solidFill>
                  <a:srgbClr val="F8F8F8"/>
                </a:solidFill>
                <a:effectLst>
                  <a:outerShdw blurRad="25400" algn="tl" rotWithShape="0">
                    <a:srgbClr val="000000">
                      <a:alpha val="43000"/>
                    </a:srgbClr>
                  </a:outerShdw>
                </a:effectLst>
              </a:rPr>
              <a:t>, saying, Alleluia: for the Lord God omnipotent </a:t>
            </a:r>
            <a:r>
              <a:rPr lang="en-CA" sz="2200" b="1" spc="150" dirty="0" err="1" smtClean="0">
                <a:ln w="11430"/>
                <a:solidFill>
                  <a:srgbClr val="F8F8F8"/>
                </a:solidFill>
                <a:effectLst>
                  <a:outerShdw blurRad="25400" algn="tl" rotWithShape="0">
                    <a:srgbClr val="000000">
                      <a:alpha val="43000"/>
                    </a:srgbClr>
                  </a:outerShdw>
                </a:effectLst>
              </a:rPr>
              <a:t>reigneth</a:t>
            </a:r>
            <a:r>
              <a:rPr lang="en-CA" sz="2200" b="1" spc="150" dirty="0" smtClean="0">
                <a:ln w="11430"/>
                <a:solidFill>
                  <a:srgbClr val="F8F8F8"/>
                </a:solidFill>
                <a:effectLst>
                  <a:outerShdw blurRad="25400" algn="tl" rotWithShape="0">
                    <a:srgbClr val="000000">
                      <a:alpha val="43000"/>
                    </a:srgbClr>
                  </a:outerShdw>
                </a:effectLst>
              </a:rPr>
              <a:t>. Let us be glad and rejoice, and give honour to him: for the marriage of the Lamb is come, and his wife hath made herself ready. And to her was granted that she should be arrayed in fine linen, clean and white: for the fine </a:t>
            </a:r>
            <a:r>
              <a:rPr lang="en-CA" sz="2200" b="1" spc="150" dirty="0" err="1" smtClean="0">
                <a:ln w="11430"/>
                <a:solidFill>
                  <a:srgbClr val="F8F8F8"/>
                </a:solidFill>
                <a:effectLst>
                  <a:outerShdw blurRad="25400" algn="tl" rotWithShape="0">
                    <a:srgbClr val="000000">
                      <a:alpha val="43000"/>
                    </a:srgbClr>
                  </a:outerShdw>
                </a:effectLst>
              </a:rPr>
              <a:t>linen</a:t>
            </a:r>
            <a:r>
              <a:rPr lang="en-CA" sz="2200" b="1" spc="150" dirty="0" smtClean="0">
                <a:ln w="11430"/>
                <a:solidFill>
                  <a:srgbClr val="F8F8F8"/>
                </a:solidFill>
                <a:effectLst>
                  <a:outerShdw blurRad="25400" algn="tl" rotWithShape="0">
                    <a:srgbClr val="000000">
                      <a:alpha val="43000"/>
                    </a:srgbClr>
                  </a:outerShdw>
                </a:effectLst>
              </a:rPr>
              <a:t> is the righteousness of saints.</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IEL.JPG"/>
          <p:cNvPicPr>
            <a:picLocks noChangeAspect="1"/>
          </p:cNvPicPr>
          <p:nvPr/>
        </p:nvPicPr>
        <p:blipFill>
          <a:blip r:embed="rId3" cstate="print"/>
          <a:stretch>
            <a:fillRect/>
          </a:stretch>
        </p:blipFill>
        <p:spPr>
          <a:xfrm>
            <a:off x="179511" y="86792"/>
            <a:ext cx="8584735" cy="6438551"/>
          </a:xfrm>
          <a:prstGeom prst="rect">
            <a:avLst/>
          </a:prstGeom>
          <a:ln>
            <a:noFill/>
          </a:ln>
          <a:effectLst>
            <a:softEdge rad="112500"/>
          </a:effectLst>
        </p:spPr>
      </p:pic>
      <p:sp>
        <p:nvSpPr>
          <p:cNvPr id="3" name="Content Placeholder 2"/>
          <p:cNvSpPr>
            <a:spLocks noGrp="1"/>
          </p:cNvSpPr>
          <p:nvPr>
            <p:ph idx="1"/>
          </p:nvPr>
        </p:nvSpPr>
        <p:spPr>
          <a:xfrm>
            <a:off x="357078" y="908720"/>
            <a:ext cx="8229600" cy="4032448"/>
          </a:xfrm>
          <a:prstGeom prst="roundRect">
            <a:avLst/>
          </a:prstGeom>
          <a:solidFill>
            <a:schemeClr val="accent3">
              <a:lumMod val="60000"/>
              <a:lumOff val="40000"/>
              <a:alpha val="78000"/>
            </a:schemeClr>
          </a:solidFill>
        </p:spPr>
        <p:txBody>
          <a:bodyPr>
            <a:normAutofit lnSpcReduction="10000"/>
          </a:bodyPr>
          <a:lstStyle/>
          <a:p>
            <a:pPr marL="0" indent="0">
              <a:buNone/>
            </a:pPr>
            <a:r>
              <a:rPr lang="en-US" sz="2400" b="1" dirty="0">
                <a:latin typeface="Arabic Typesetting" pitchFamily="66" charset="-78"/>
                <a:cs typeface="Arabic Typesetting" pitchFamily="66" charset="-78"/>
              </a:rPr>
              <a:t>Blessed be the Lord God of Israel; for he hath visited and redeemed his people,</a:t>
            </a:r>
          </a:p>
          <a:p>
            <a:pPr marL="0" indent="0">
              <a:buNone/>
            </a:pPr>
            <a:r>
              <a:rPr lang="en-US" sz="2400" b="1" dirty="0">
                <a:latin typeface="Arabic Typesetting" pitchFamily="66" charset="-78"/>
                <a:cs typeface="Arabic Typesetting" pitchFamily="66" charset="-78"/>
              </a:rPr>
              <a:t>And hath raised up an horn of salvation for us in the house of his servant David;</a:t>
            </a:r>
          </a:p>
          <a:p>
            <a:pPr marL="0" indent="0">
              <a:buNone/>
            </a:pPr>
            <a:r>
              <a:rPr lang="en-US" sz="2400" b="1" dirty="0">
                <a:latin typeface="Arabic Typesetting" pitchFamily="66" charset="-78"/>
                <a:cs typeface="Arabic Typesetting" pitchFamily="66" charset="-78"/>
              </a:rPr>
              <a:t>As he </a:t>
            </a:r>
            <a:r>
              <a:rPr lang="en-US" sz="2400" b="1" dirty="0" err="1">
                <a:latin typeface="Arabic Typesetting" pitchFamily="66" charset="-78"/>
                <a:cs typeface="Arabic Typesetting" pitchFamily="66" charset="-78"/>
              </a:rPr>
              <a:t>spake</a:t>
            </a:r>
            <a:r>
              <a:rPr lang="en-US" sz="2400" b="1" dirty="0">
                <a:latin typeface="Arabic Typesetting" pitchFamily="66" charset="-78"/>
                <a:cs typeface="Arabic Typesetting" pitchFamily="66" charset="-78"/>
              </a:rPr>
              <a:t> by the mouth of his holy prophets, which have been since the world began:</a:t>
            </a:r>
          </a:p>
          <a:p>
            <a:pPr marL="0" indent="0">
              <a:buNone/>
            </a:pPr>
            <a:r>
              <a:rPr lang="en-US" sz="2400" b="1" dirty="0">
                <a:latin typeface="Arabic Typesetting" pitchFamily="66" charset="-78"/>
                <a:cs typeface="Arabic Typesetting" pitchFamily="66" charset="-78"/>
              </a:rPr>
              <a:t>That we should be saved from our enemies, and from the hand of all that hate us;</a:t>
            </a:r>
          </a:p>
          <a:p>
            <a:pPr marL="0" indent="0">
              <a:buNone/>
            </a:pPr>
            <a:r>
              <a:rPr lang="en-US" sz="2400" b="1" dirty="0">
                <a:latin typeface="Arabic Typesetting" pitchFamily="66" charset="-78"/>
                <a:cs typeface="Arabic Typesetting" pitchFamily="66" charset="-78"/>
              </a:rPr>
              <a:t>To perform the mercy promised to our fathers, and to remember his holy covenant;</a:t>
            </a:r>
          </a:p>
          <a:p>
            <a:pPr marL="0" indent="0">
              <a:buNone/>
            </a:pPr>
            <a:r>
              <a:rPr lang="en-US" sz="2400" b="1" dirty="0">
                <a:latin typeface="Arabic Typesetting" pitchFamily="66" charset="-78"/>
                <a:cs typeface="Arabic Typesetting" pitchFamily="66" charset="-78"/>
              </a:rPr>
              <a:t>The oath which he </a:t>
            </a:r>
            <a:r>
              <a:rPr lang="en-US" sz="2400" b="1" dirty="0" err="1">
                <a:latin typeface="Arabic Typesetting" pitchFamily="66" charset="-78"/>
                <a:cs typeface="Arabic Typesetting" pitchFamily="66" charset="-78"/>
              </a:rPr>
              <a:t>sware</a:t>
            </a:r>
            <a:r>
              <a:rPr lang="en-US" sz="2400" b="1" dirty="0">
                <a:latin typeface="Arabic Typesetting" pitchFamily="66" charset="-78"/>
                <a:cs typeface="Arabic Typesetting" pitchFamily="66" charset="-78"/>
              </a:rPr>
              <a:t> to our father Abraham,</a:t>
            </a:r>
          </a:p>
          <a:p>
            <a:pPr marL="0" indent="0">
              <a:buNone/>
            </a:pPr>
            <a:r>
              <a:rPr lang="en-US" sz="2400" b="1" dirty="0">
                <a:latin typeface="Arabic Typesetting" pitchFamily="66" charset="-78"/>
                <a:cs typeface="Arabic Typesetting" pitchFamily="66" charset="-78"/>
              </a:rPr>
              <a:t>That he would grant unto us, that we being delivered out of the hand of our enemies might serve him without fear,</a:t>
            </a:r>
          </a:p>
          <a:p>
            <a:pPr marL="0" indent="0">
              <a:buNone/>
            </a:pPr>
            <a:r>
              <a:rPr lang="en-US" sz="2400" b="1" dirty="0">
                <a:latin typeface="Arabic Typesetting" pitchFamily="66" charset="-78"/>
                <a:cs typeface="Arabic Typesetting" pitchFamily="66" charset="-78"/>
              </a:rPr>
              <a:t>In holiness and righteousness before him, all the days of our life.</a:t>
            </a:r>
          </a:p>
          <a:p>
            <a:pPr marL="0" indent="0">
              <a:buNone/>
            </a:pPr>
            <a:endParaRPr lang="en-CA" sz="2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16534</TotalTime>
  <Words>3812</Words>
  <Application>Microsoft Office PowerPoint</Application>
  <PresentationFormat>On-screen Show (4:3)</PresentationFormat>
  <Paragraphs>225</Paragraphs>
  <Slides>20</Slides>
  <Notes>14</Notes>
  <HiddenSlides>2</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Class 6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A&amp;MJackson2012</dc:creator>
  <cp:lastModifiedBy>A&amp;MJackson2012</cp:lastModifiedBy>
  <cp:revision>205</cp:revision>
  <dcterms:created xsi:type="dcterms:W3CDTF">2012-10-29T02:44:51Z</dcterms:created>
  <dcterms:modified xsi:type="dcterms:W3CDTF">2012-12-24T15:22:35Z</dcterms:modified>
</cp:coreProperties>
</file>