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handoutMasterIdLst>
    <p:handoutMasterId r:id="rId23"/>
  </p:handoutMasterIdLst>
  <p:sldIdLst>
    <p:sldId id="257" r:id="rId2"/>
    <p:sldId id="347" r:id="rId3"/>
    <p:sldId id="325" r:id="rId4"/>
    <p:sldId id="349" r:id="rId5"/>
    <p:sldId id="350" r:id="rId6"/>
    <p:sldId id="348" r:id="rId7"/>
    <p:sldId id="331" r:id="rId8"/>
    <p:sldId id="332" r:id="rId9"/>
    <p:sldId id="333" r:id="rId10"/>
    <p:sldId id="335" r:id="rId11"/>
    <p:sldId id="351" r:id="rId12"/>
    <p:sldId id="353" r:id="rId13"/>
    <p:sldId id="352" r:id="rId14"/>
    <p:sldId id="343" r:id="rId15"/>
    <p:sldId id="344" r:id="rId16"/>
    <p:sldId id="345" r:id="rId17"/>
    <p:sldId id="346" r:id="rId18"/>
    <p:sldId id="334" r:id="rId19"/>
    <p:sldId id="326" r:id="rId20"/>
    <p:sldId id="286" r:id="rId21"/>
    <p:sldId id="327" r:id="rId22"/>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FF3399"/>
    <a:srgbClr val="FF0066"/>
    <a:srgbClr val="FFFF00"/>
    <a:srgbClr val="FFFF66"/>
    <a:srgbClr val="FF9933"/>
    <a:srgbClr val="66FF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6588" autoAdjust="0"/>
    <p:restoredTop sz="94687" autoAdjust="0"/>
  </p:normalViewPr>
  <p:slideViewPr>
    <p:cSldViewPr>
      <p:cViewPr varScale="1">
        <p:scale>
          <a:sx n="69" d="100"/>
          <a:sy n="69" d="100"/>
        </p:scale>
        <p:origin x="-366" y="-10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57" d="100"/>
          <a:sy n="57" d="100"/>
        </p:scale>
        <p:origin x="-2520"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F885B7-A161-45CB-B8A0-C9F4E733F74F}" type="datetimeFigureOut">
              <a:rPr lang="en-US" smtClean="0"/>
              <a:pPr/>
              <a:t>1/27/2013</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4D682F-BA99-4ED0-809E-7FB1E4B2D3AA}" type="slidenum">
              <a:rPr lang="en-AU" smtClean="0"/>
              <a:pPr/>
              <a:t>‹#›</a:t>
            </a:fld>
            <a:endParaRPr lang="en-AU"/>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Arc 2"/>
          <p:cNvSpPr>
            <a:spLocks/>
          </p:cNvSpPr>
          <p:nvPr/>
        </p:nvSpPr>
        <p:spPr bwMode="auto">
          <a:xfrm>
            <a:off x="1" y="6286520"/>
            <a:ext cx="3000363" cy="5714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endParaRPr kumimoji="1" lang="en-US" sz="2400">
              <a:latin typeface="Times New Roman" pitchFamily="18" charset="0"/>
            </a:endParaRPr>
          </a:p>
        </p:txBody>
      </p:sp>
      <p:sp>
        <p:nvSpPr>
          <p:cNvPr id="6147" name="Rectangle 3"/>
          <p:cNvSpPr>
            <a:spLocks noGrp="1" noChangeArrowheads="1"/>
          </p:cNvSpPr>
          <p:nvPr>
            <p:ph type="ctrTitle" sz="quarter"/>
          </p:nvPr>
        </p:nvSpPr>
        <p:spPr>
          <a:xfrm>
            <a:off x="0" y="0"/>
            <a:ext cx="9142413" cy="765175"/>
          </a:xfrm>
        </p:spPr>
        <p:txBody>
          <a:bodyPr anchor="b"/>
          <a:lstStyle>
            <a:lvl1pPr algn="ctr">
              <a:lnSpc>
                <a:spcPct val="80000"/>
              </a:lnSpc>
              <a:defRPr sz="4000">
                <a:solidFill>
                  <a:srgbClr val="FFFF00"/>
                </a:solidFill>
                <a:effectLst>
                  <a:outerShdw blurRad="38100" dist="38100" dir="2700000" algn="tl">
                    <a:srgbClr val="FFFFFF"/>
                  </a:outerShdw>
                </a:effectLst>
                <a:latin typeface="Arial" charset="0"/>
              </a:defRPr>
            </a:lvl1pPr>
          </a:lstStyle>
          <a:p>
            <a:r>
              <a:rPr lang="en-AU"/>
              <a:t>Click to edit Master title style</a:t>
            </a:r>
          </a:p>
        </p:txBody>
      </p:sp>
      <p:sp>
        <p:nvSpPr>
          <p:cNvPr id="6148" name="Rectangle 4"/>
          <p:cNvSpPr>
            <a:spLocks noGrp="1" noChangeArrowheads="1"/>
          </p:cNvSpPr>
          <p:nvPr>
            <p:ph type="subTitle" sz="quarter" idx="1"/>
          </p:nvPr>
        </p:nvSpPr>
        <p:spPr>
          <a:xfrm>
            <a:off x="179388" y="908050"/>
            <a:ext cx="8785225" cy="5545138"/>
          </a:xfrm>
        </p:spPr>
        <p:txBody>
          <a:bodyPr/>
          <a:lstStyle>
            <a:lvl1pPr marL="531813" indent="-531813">
              <a:buClr>
                <a:srgbClr val="FFFF00"/>
              </a:buClr>
              <a:buSzTx/>
              <a:buFont typeface="Wingdings" pitchFamily="2" charset="2"/>
              <a:buChar char="v"/>
              <a:defRPr sz="3200" b="1">
                <a:effectLst/>
              </a:defRPr>
            </a:lvl1pPr>
          </a:lstStyle>
          <a:p>
            <a:r>
              <a:rPr lang="en-AU" dirty="0"/>
              <a:t>Click to edit Master subtitle style</a:t>
            </a:r>
          </a:p>
        </p:txBody>
      </p:sp>
      <p:sp>
        <p:nvSpPr>
          <p:cNvPr id="6" name="TextBox 5"/>
          <p:cNvSpPr txBox="1"/>
          <p:nvPr userDrawn="1"/>
        </p:nvSpPr>
        <p:spPr>
          <a:xfrm>
            <a:off x="0" y="6357958"/>
            <a:ext cx="2928926" cy="523220"/>
          </a:xfrm>
          <a:prstGeom prst="rect">
            <a:avLst/>
          </a:prstGeom>
          <a:noFill/>
        </p:spPr>
        <p:txBody>
          <a:bodyPr wrap="square" rtlCol="0">
            <a:spAutoFit/>
          </a:bodyPr>
          <a:lstStyle/>
          <a:p>
            <a:r>
              <a:rPr lang="en-AU" sz="2800" b="1" dirty="0" err="1" smtClean="0">
                <a:solidFill>
                  <a:srgbClr val="FFC000"/>
                </a:solidFill>
                <a:effectLst>
                  <a:outerShdw blurRad="38100" dist="38100" dir="2700000" algn="tl">
                    <a:srgbClr val="000000">
                      <a:alpha val="43137"/>
                    </a:srgbClr>
                  </a:outerShdw>
                </a:effectLst>
                <a:latin typeface="Monotype Corsiva" pitchFamily="66" charset="0"/>
              </a:rPr>
              <a:t>Gibeah</a:t>
            </a:r>
            <a:r>
              <a:rPr lang="en-AU" sz="2800" b="1" dirty="0" smtClean="0">
                <a:solidFill>
                  <a:srgbClr val="FFC000"/>
                </a:solidFill>
                <a:effectLst>
                  <a:outerShdw blurRad="38100" dist="38100" dir="2700000" algn="tl">
                    <a:srgbClr val="000000">
                      <a:alpha val="43137"/>
                    </a:srgbClr>
                  </a:outerShdw>
                </a:effectLst>
                <a:latin typeface="Monotype Corsiva" pitchFamily="66" charset="0"/>
              </a:rPr>
              <a:t> of Saul</a:t>
            </a:r>
            <a:endParaRPr lang="en-AU" sz="2800" b="1" dirty="0">
              <a:solidFill>
                <a:srgbClr val="FFC000"/>
              </a:solidFill>
              <a:effectLst>
                <a:outerShdw blurRad="38100" dist="38100" dir="2700000" algn="tl">
                  <a:srgbClr val="000000">
                    <a:alpha val="43137"/>
                  </a:srgbClr>
                </a:outerShdw>
              </a:effectLst>
              <a:latin typeface="Monotype Corsiva" pitchFamily="66"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Arc 2"/>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endParaRPr kumimoji="1" lang="en-US" sz="2400">
              <a:latin typeface="Times New Roman" pitchFamily="18" charset="0"/>
            </a:endParaRPr>
          </a:p>
        </p:txBody>
      </p:sp>
      <p:sp>
        <p:nvSpPr>
          <p:cNvPr id="5123"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AU" smtClean="0"/>
              <a:t>Click to edit Master title style</a:t>
            </a:r>
          </a:p>
        </p:txBody>
      </p:sp>
      <p:sp>
        <p:nvSpPr>
          <p:cNvPr id="5124"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5125"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vl1pPr>
          </a:lstStyle>
          <a:p>
            <a:endParaRPr lang="en-AU"/>
          </a:p>
        </p:txBody>
      </p:sp>
      <p:sp>
        <p:nvSpPr>
          <p:cNvPr id="5126"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vl1pPr>
          </a:lstStyle>
          <a:p>
            <a:endParaRPr lang="en-AU"/>
          </a:p>
        </p:txBody>
      </p:sp>
      <p:sp>
        <p:nvSpPr>
          <p:cNvPr id="512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vl1pPr>
          </a:lstStyle>
          <a:p>
            <a:fld id="{AAD58D03-1734-402F-B5BC-857464E6F351}" type="slidenum">
              <a:rPr lang="en-AU"/>
              <a:pPr/>
              <a:t>‹#›</a:t>
            </a:fld>
            <a:endParaRPr lang="en-AU"/>
          </a:p>
        </p:txBody>
      </p:sp>
    </p:spTree>
  </p:cSld>
  <p:clrMap bg1="dk2" tx1="lt1" bg2="dk1" tx2="lt2" accent1="accent1" accent2="accent2" accent3="accent3" accent4="accent4" accent5="accent5" accent6="accent6" hlink="hlink" folHlink="folHlink"/>
  <p:sldLayoutIdLst>
    <p:sldLayoutId id="2147483650" r:id="rId1"/>
  </p:sldLayoutIdLst>
  <p:txStyles>
    <p:titleStyle>
      <a:lvl1pPr algn="l" rtl="0" fontAlgn="base">
        <a:lnSpc>
          <a:spcPct val="70000"/>
        </a:lnSpc>
        <a:spcBef>
          <a:spcPct val="0"/>
        </a:spcBef>
        <a:spcAft>
          <a:spcPct val="0"/>
        </a:spcAft>
        <a:defRPr sz="4800" b="1">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itchFamily="34" charset="0"/>
        </a:defRPr>
      </a:lvl2pPr>
      <a:lvl3pPr algn="l" rtl="0" fontAlgn="base">
        <a:lnSpc>
          <a:spcPct val="70000"/>
        </a:lnSpc>
        <a:spcBef>
          <a:spcPct val="0"/>
        </a:spcBef>
        <a:spcAft>
          <a:spcPct val="0"/>
        </a:spcAft>
        <a:defRPr sz="4800" b="1">
          <a:solidFill>
            <a:schemeClr val="tx2"/>
          </a:solidFill>
          <a:latin typeface="Arial Narrow" pitchFamily="34" charset="0"/>
        </a:defRPr>
      </a:lvl3pPr>
      <a:lvl4pPr algn="l" rtl="0" fontAlgn="base">
        <a:lnSpc>
          <a:spcPct val="70000"/>
        </a:lnSpc>
        <a:spcBef>
          <a:spcPct val="0"/>
        </a:spcBef>
        <a:spcAft>
          <a:spcPct val="0"/>
        </a:spcAft>
        <a:defRPr sz="4800" b="1">
          <a:solidFill>
            <a:schemeClr val="tx2"/>
          </a:solidFill>
          <a:latin typeface="Arial Narrow" pitchFamily="34" charset="0"/>
        </a:defRPr>
      </a:lvl4pPr>
      <a:lvl5pPr algn="l" rtl="0" fontAlgn="base">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tx2"/>
        </a:buClr>
        <a:buSzPct val="100000"/>
        <a:buChar char="•"/>
        <a:defRPr sz="2000">
          <a:solidFill>
            <a:schemeClr val="tx1"/>
          </a:solidFill>
          <a:latin typeface="+mn-lt"/>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subTitle" idx="1"/>
          </p:nvPr>
        </p:nvSpPr>
        <p:spPr>
          <a:xfrm>
            <a:off x="22225" y="857232"/>
            <a:ext cx="9121776" cy="1785950"/>
          </a:xfrm>
        </p:spPr>
        <p:txBody>
          <a:bodyPr/>
          <a:lstStyle/>
          <a:p>
            <a:pPr algn="ctr">
              <a:lnSpc>
                <a:spcPct val="90000"/>
              </a:lnSpc>
              <a:buFont typeface="Wingdings" pitchFamily="2" charset="2"/>
              <a:buNone/>
            </a:pPr>
            <a:r>
              <a:rPr lang="en-AU" sz="8800" dirty="0" smtClean="0">
                <a:ln>
                  <a:solidFill>
                    <a:schemeClr val="tx1"/>
                  </a:solidFill>
                </a:ln>
                <a:solidFill>
                  <a:srgbClr val="FF3399"/>
                </a:solidFill>
                <a:effectLst>
                  <a:outerShdw blurRad="38100" dist="38100" dir="2700000" algn="tl">
                    <a:srgbClr val="FFFFFF"/>
                  </a:outerShdw>
                </a:effectLst>
                <a:latin typeface="Monotype Corsiva" pitchFamily="66" charset="0"/>
              </a:rPr>
              <a:t>“</a:t>
            </a:r>
            <a:r>
              <a:rPr lang="en-AU" sz="8800" dirty="0" err="1" smtClean="0">
                <a:ln>
                  <a:solidFill>
                    <a:schemeClr val="tx1"/>
                  </a:solidFill>
                </a:ln>
                <a:solidFill>
                  <a:srgbClr val="FF3399"/>
                </a:solidFill>
                <a:effectLst>
                  <a:outerShdw blurRad="38100" dist="38100" dir="2700000" algn="tl">
                    <a:srgbClr val="FFFFFF"/>
                  </a:outerShdw>
                </a:effectLst>
                <a:latin typeface="Monotype Corsiva" pitchFamily="66" charset="0"/>
              </a:rPr>
              <a:t>Gibeah</a:t>
            </a:r>
            <a:r>
              <a:rPr lang="en-AU" sz="8800" dirty="0" smtClean="0">
                <a:ln>
                  <a:solidFill>
                    <a:schemeClr val="tx1"/>
                  </a:solidFill>
                </a:ln>
                <a:solidFill>
                  <a:srgbClr val="FF3399"/>
                </a:solidFill>
                <a:effectLst>
                  <a:outerShdw blurRad="38100" dist="38100" dir="2700000" algn="tl">
                    <a:srgbClr val="FFFFFF"/>
                  </a:outerShdw>
                </a:effectLst>
                <a:latin typeface="Monotype Corsiva" pitchFamily="66" charset="0"/>
              </a:rPr>
              <a:t> of Saul”</a:t>
            </a:r>
            <a:endParaRPr lang="en-AU" sz="8800" dirty="0">
              <a:ln>
                <a:solidFill>
                  <a:schemeClr val="tx1"/>
                </a:solidFill>
              </a:ln>
              <a:solidFill>
                <a:srgbClr val="FF3399"/>
              </a:solidFill>
              <a:effectLst>
                <a:outerShdw blurRad="38100" dist="38100" dir="2700000" algn="tl">
                  <a:srgbClr val="FFFFFF"/>
                </a:outerShdw>
              </a:effectLst>
              <a:latin typeface="Monotype Corsiva" pitchFamily="66" charset="0"/>
            </a:endParaRPr>
          </a:p>
        </p:txBody>
      </p:sp>
      <p:sp>
        <p:nvSpPr>
          <p:cNvPr id="7172" name="Text Box 4"/>
          <p:cNvSpPr txBox="1">
            <a:spLocks noChangeArrowheads="1"/>
          </p:cNvSpPr>
          <p:nvPr/>
        </p:nvSpPr>
        <p:spPr bwMode="auto">
          <a:xfrm>
            <a:off x="323850" y="3174872"/>
            <a:ext cx="8424863" cy="1754326"/>
          </a:xfrm>
          <a:prstGeom prst="rect">
            <a:avLst/>
          </a:prstGeom>
          <a:noFill/>
          <a:ln w="9525">
            <a:noFill/>
            <a:miter lim="800000"/>
            <a:headEnd/>
            <a:tailEnd/>
          </a:ln>
          <a:effectLst/>
        </p:spPr>
        <p:txBody>
          <a:bodyPr>
            <a:spAutoFit/>
          </a:bodyPr>
          <a:lstStyle/>
          <a:p>
            <a:pPr algn="ctr">
              <a:spcBef>
                <a:spcPct val="50000"/>
              </a:spcBef>
            </a:pPr>
            <a:r>
              <a:rPr lang="en-US" sz="5400" dirty="0">
                <a:solidFill>
                  <a:srgbClr val="FFFF00"/>
                </a:solidFill>
                <a:latin typeface="Arial Black" pitchFamily="34" charset="0"/>
              </a:rPr>
              <a:t>Study 1 – </a:t>
            </a:r>
            <a:r>
              <a:rPr lang="en-US" sz="5400" dirty="0" smtClean="0">
                <a:solidFill>
                  <a:srgbClr val="FFFF00"/>
                </a:solidFill>
                <a:latin typeface="Arial Black" pitchFamily="34" charset="0"/>
              </a:rPr>
              <a:t>“The days of </a:t>
            </a:r>
            <a:r>
              <a:rPr lang="en-US" sz="5400" dirty="0" err="1" smtClean="0">
                <a:solidFill>
                  <a:srgbClr val="FFFF00"/>
                </a:solidFill>
                <a:latin typeface="Arial Black" pitchFamily="34" charset="0"/>
              </a:rPr>
              <a:t>Gibeah</a:t>
            </a:r>
            <a:r>
              <a:rPr lang="en-US" sz="5400" dirty="0" smtClean="0">
                <a:solidFill>
                  <a:srgbClr val="FFFF00"/>
                </a:solidFill>
                <a:latin typeface="Arial Black" pitchFamily="34" charset="0"/>
              </a:rPr>
              <a:t>”</a:t>
            </a:r>
            <a:endParaRPr lang="en-AU" sz="54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0" y="66652"/>
            <a:ext cx="9144000" cy="714379"/>
          </a:xfrm>
        </p:spPr>
        <p:txBody>
          <a:bodyPr/>
          <a:lstStyle/>
          <a:p>
            <a:r>
              <a:rPr lang="en-AU" sz="4400" dirty="0"/>
              <a:t>Carnage at </a:t>
            </a:r>
            <a:r>
              <a:rPr lang="en-AU" sz="4400" dirty="0" err="1" smtClean="0"/>
              <a:t>Gibeah</a:t>
            </a:r>
            <a:r>
              <a:rPr lang="en-AU" sz="4400" dirty="0" smtClean="0"/>
              <a:t> – </a:t>
            </a:r>
            <a:r>
              <a:rPr lang="en-AU" sz="3600" dirty="0" smtClean="0">
                <a:ln w="28575">
                  <a:solidFill>
                    <a:schemeClr val="tx1"/>
                  </a:solidFill>
                </a:ln>
                <a:solidFill>
                  <a:srgbClr val="FF0000"/>
                </a:solidFill>
                <a:effectLst/>
              </a:rPr>
              <a:t>Judges 20</a:t>
            </a:r>
            <a:endParaRPr lang="en-AU" sz="3600" dirty="0">
              <a:ln w="28575">
                <a:solidFill>
                  <a:schemeClr val="tx1"/>
                </a:solidFill>
              </a:ln>
              <a:solidFill>
                <a:srgbClr val="FF0000"/>
              </a:solidFill>
              <a:effectLst/>
            </a:endParaRPr>
          </a:p>
        </p:txBody>
      </p:sp>
      <p:graphicFrame>
        <p:nvGraphicFramePr>
          <p:cNvPr id="83995" name="Group 27"/>
          <p:cNvGraphicFramePr>
            <a:graphicFrameLocks noGrp="1"/>
          </p:cNvGraphicFramePr>
          <p:nvPr/>
        </p:nvGraphicFramePr>
        <p:xfrm>
          <a:off x="306358" y="857232"/>
          <a:ext cx="8496300" cy="5512753"/>
        </p:xfrm>
        <a:graphic>
          <a:graphicData uri="http://schemas.openxmlformats.org/drawingml/2006/table">
            <a:tbl>
              <a:tblPr/>
              <a:tblGrid>
                <a:gridCol w="4249738"/>
                <a:gridCol w="4246562"/>
              </a:tblGrid>
              <a:tr h="86518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600" b="0" i="0" u="none" strike="noStrike" cap="none" normalizeH="0" baseline="0" dirty="0" smtClean="0">
                          <a:ln>
                            <a:solidFill>
                              <a:schemeClr val="tx1"/>
                            </a:solidFill>
                          </a:ln>
                          <a:solidFill>
                            <a:srgbClr val="FF9900"/>
                          </a:solidFill>
                          <a:effectLst/>
                          <a:latin typeface="Arial Black" pitchFamily="34" charset="0"/>
                        </a:rPr>
                        <a:t>ISRAEL</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600" b="0" i="0" u="none" strike="noStrike" cap="none" normalizeH="0" baseline="0" dirty="0" smtClean="0">
                          <a:ln>
                            <a:noFill/>
                          </a:ln>
                          <a:solidFill>
                            <a:srgbClr val="00FF00"/>
                          </a:solidFill>
                          <a:effectLst/>
                          <a:latin typeface="Arial Black" pitchFamily="34" charset="0"/>
                        </a:rPr>
                        <a:t>BENJAMIN</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95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200" b="1" i="0" u="none" strike="noStrike" cap="none" normalizeH="0" baseline="0" dirty="0" smtClean="0">
                          <a:ln w="28575">
                            <a:solidFill>
                              <a:schemeClr val="tx1"/>
                            </a:solidFill>
                          </a:ln>
                          <a:solidFill>
                            <a:srgbClr val="FF0000"/>
                          </a:solidFill>
                          <a:effectLst/>
                          <a:latin typeface="+mn-lt"/>
                        </a:rPr>
                        <a:t>V.21</a:t>
                      </a:r>
                      <a:r>
                        <a:rPr kumimoji="0" lang="en-AU" sz="3200" b="0" i="0" u="none" strike="noStrike" cap="none" normalizeH="0" baseline="0" dirty="0" smtClean="0">
                          <a:ln>
                            <a:noFill/>
                          </a:ln>
                          <a:solidFill>
                            <a:srgbClr val="FFFF66"/>
                          </a:solidFill>
                          <a:effectLst/>
                          <a:latin typeface="Arial Black" pitchFamily="34" charset="0"/>
                        </a:rPr>
                        <a:t> - Day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200" b="1" i="0" u="none" strike="noStrike" cap="none" normalizeH="0" baseline="0" dirty="0" smtClean="0">
                          <a:ln>
                            <a:noFill/>
                          </a:ln>
                          <a:solidFill>
                            <a:schemeClr val="tx1"/>
                          </a:solidFill>
                          <a:effectLst/>
                          <a:latin typeface="Arial" charset="0"/>
                        </a:rPr>
                        <a:t>22,000 killed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200" b="0" i="0" u="none" strike="noStrike" cap="none" normalizeH="0" baseline="0" dirty="0" smtClean="0">
                          <a:ln>
                            <a:noFill/>
                          </a:ln>
                          <a:solidFill>
                            <a:srgbClr val="FFFF66"/>
                          </a:solidFill>
                          <a:effectLst/>
                          <a:latin typeface="Arial Black" pitchFamily="34" charset="0"/>
                        </a:rPr>
                        <a:t>Day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200" b="1" i="0" u="none" strike="noStrike" cap="none" normalizeH="0" baseline="0" dirty="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79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200" b="1" i="0" u="none" strike="noStrike" cap="none" normalizeH="0" baseline="0" dirty="0" smtClean="0">
                          <a:ln w="28575">
                            <a:solidFill>
                              <a:schemeClr val="tx1"/>
                            </a:solidFill>
                          </a:ln>
                          <a:solidFill>
                            <a:srgbClr val="FF0000"/>
                          </a:solidFill>
                          <a:effectLst/>
                          <a:latin typeface="+mn-lt"/>
                        </a:rPr>
                        <a:t>V.25</a:t>
                      </a:r>
                      <a:r>
                        <a:rPr kumimoji="0" lang="en-AU" sz="3200" b="1" i="0" u="none" strike="noStrike" cap="none" normalizeH="0" baseline="0" dirty="0" smtClean="0">
                          <a:ln>
                            <a:noFill/>
                          </a:ln>
                          <a:solidFill>
                            <a:srgbClr val="FFFF66"/>
                          </a:solidFill>
                          <a:effectLst/>
                          <a:latin typeface="+mn-lt"/>
                        </a:rPr>
                        <a:t> -</a:t>
                      </a:r>
                      <a:r>
                        <a:rPr kumimoji="0" lang="en-AU" sz="3200" b="0" i="0" u="none" strike="noStrike" cap="none" normalizeH="0" baseline="0" dirty="0" smtClean="0">
                          <a:ln>
                            <a:noFill/>
                          </a:ln>
                          <a:solidFill>
                            <a:srgbClr val="FFFF66"/>
                          </a:solidFill>
                          <a:effectLst/>
                          <a:latin typeface="Arial Black" pitchFamily="34" charset="0"/>
                        </a:rPr>
                        <a:t> Day 2</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200" b="1" i="0" u="none" strike="noStrike" cap="none" normalizeH="0" baseline="0" dirty="0" smtClean="0">
                          <a:ln>
                            <a:noFill/>
                          </a:ln>
                          <a:solidFill>
                            <a:schemeClr val="tx1"/>
                          </a:solidFill>
                          <a:effectLst/>
                          <a:latin typeface="Arial" charset="0"/>
                        </a:rPr>
                        <a:t>18,000 killed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3600"/>
                        </a:lnSpc>
                        <a:spcBef>
                          <a:spcPct val="20000"/>
                        </a:spcBef>
                        <a:spcAft>
                          <a:spcPct val="0"/>
                        </a:spcAft>
                        <a:buClr>
                          <a:schemeClr val="tx2"/>
                        </a:buClr>
                        <a:buSzTx/>
                        <a:buFontTx/>
                        <a:buNone/>
                        <a:tabLst/>
                      </a:pPr>
                      <a:r>
                        <a:rPr kumimoji="0" lang="en-AU" sz="3200" b="0" i="0" u="none" strike="noStrike" cap="none" normalizeH="0" baseline="0" dirty="0" smtClean="0">
                          <a:ln>
                            <a:noFill/>
                          </a:ln>
                          <a:solidFill>
                            <a:srgbClr val="FFFF66"/>
                          </a:solidFill>
                          <a:effectLst/>
                          <a:latin typeface="Arial Black" pitchFamily="34" charset="0"/>
                        </a:rPr>
                        <a:t>Day 2</a:t>
                      </a:r>
                    </a:p>
                    <a:p>
                      <a:pPr marL="0" marR="0" lvl="0" indent="0" algn="ctr" defTabSz="914400" rtl="0" eaLnBrk="1" fontAlgn="base" latinLnBrk="0" hangingPunct="1">
                        <a:lnSpc>
                          <a:spcPts val="3600"/>
                        </a:lnSpc>
                        <a:spcBef>
                          <a:spcPct val="20000"/>
                        </a:spcBef>
                        <a:spcAft>
                          <a:spcPct val="0"/>
                        </a:spcAft>
                        <a:buClr>
                          <a:schemeClr val="tx2"/>
                        </a:buClr>
                        <a:buSzTx/>
                        <a:buFontTx/>
                        <a:buNone/>
                        <a:tabLst/>
                      </a:pPr>
                      <a:r>
                        <a:rPr kumimoji="0" lang="en-AU" sz="3200" b="1" i="0" u="none" strike="noStrike" cap="none" normalizeH="0" baseline="0" dirty="0" smtClean="0">
                          <a:ln>
                            <a:noFill/>
                          </a:ln>
                          <a:solidFill>
                            <a:schemeClr val="tx1"/>
                          </a:solidFill>
                          <a:effectLst/>
                          <a:latin typeface="Arial" charset="0"/>
                        </a:rPr>
                        <a:t>Maximum of 1,000 killed over 2 days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79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200" b="1" i="0" u="none" strike="noStrike" kern="1200" cap="none" normalizeH="0" baseline="0" dirty="0" smtClean="0">
                          <a:ln w="28575">
                            <a:solidFill>
                              <a:schemeClr val="tx1"/>
                            </a:solidFill>
                          </a:ln>
                          <a:solidFill>
                            <a:srgbClr val="FF0000"/>
                          </a:solidFill>
                          <a:effectLst/>
                          <a:latin typeface="+mn-lt"/>
                          <a:ea typeface="+mn-ea"/>
                          <a:cs typeface="+mn-cs"/>
                        </a:rPr>
                        <a:t>V.31</a:t>
                      </a:r>
                      <a:r>
                        <a:rPr kumimoji="0" lang="en-AU" sz="3200" b="0" i="0" u="none" strike="noStrike" cap="none" normalizeH="0" baseline="0" dirty="0" smtClean="0">
                          <a:ln>
                            <a:noFill/>
                          </a:ln>
                          <a:solidFill>
                            <a:srgbClr val="FFFF66"/>
                          </a:solidFill>
                          <a:effectLst/>
                          <a:latin typeface="Arial Black" pitchFamily="34" charset="0"/>
                        </a:rPr>
                        <a:t> - Day 3</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200" b="1" i="0" u="none" strike="noStrike" cap="none" normalizeH="0" baseline="0" dirty="0" smtClean="0">
                          <a:ln>
                            <a:noFill/>
                          </a:ln>
                          <a:solidFill>
                            <a:schemeClr val="tx1"/>
                          </a:solidFill>
                          <a:effectLst/>
                          <a:latin typeface="Arial" charset="0"/>
                        </a:rPr>
                        <a:t>30 killed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AU" sz="3200" b="1" i="0" u="none" strike="noStrike" kern="1200" cap="none" normalizeH="0" baseline="0" dirty="0" smtClean="0">
                          <a:ln w="28575">
                            <a:solidFill>
                              <a:schemeClr val="tx1"/>
                            </a:solidFill>
                          </a:ln>
                          <a:solidFill>
                            <a:srgbClr val="FF0000"/>
                          </a:solidFill>
                          <a:effectLst/>
                          <a:latin typeface="+mn-lt"/>
                          <a:ea typeface="+mn-ea"/>
                          <a:cs typeface="+mn-cs"/>
                        </a:rPr>
                        <a:t>V.46</a:t>
                      </a:r>
                      <a:r>
                        <a:rPr kumimoji="0" lang="en-AU" sz="3200" b="0" i="0" u="none" strike="noStrike" cap="none" normalizeH="0" baseline="0" dirty="0" smtClean="0">
                          <a:ln>
                            <a:noFill/>
                          </a:ln>
                          <a:solidFill>
                            <a:srgbClr val="FFFF66"/>
                          </a:solidFill>
                          <a:effectLst/>
                          <a:latin typeface="Arial Black" pitchFamily="34" charset="0"/>
                        </a:rPr>
                        <a:t> - Day 3</a:t>
                      </a:r>
                    </a:p>
                    <a:p>
                      <a:pPr marL="0" marR="0" lvl="0" indent="0" algn="ctr" defTabSz="914400" rtl="0" eaLnBrk="1" fontAlgn="base" latinLnBrk="0" hangingPunct="1">
                        <a:lnSpc>
                          <a:spcPts val="3000"/>
                        </a:lnSpc>
                        <a:spcBef>
                          <a:spcPct val="20000"/>
                        </a:spcBef>
                        <a:spcAft>
                          <a:spcPct val="0"/>
                        </a:spcAft>
                        <a:buClr>
                          <a:schemeClr val="tx2"/>
                        </a:buClr>
                        <a:buSzTx/>
                        <a:buFontTx/>
                        <a:buNone/>
                        <a:tabLst/>
                      </a:pPr>
                      <a:r>
                        <a:rPr kumimoji="0" lang="en-AU" sz="2800" b="1" i="0" u="none" strike="noStrike" cap="none" normalizeH="0" baseline="0" dirty="0" smtClean="0">
                          <a:ln>
                            <a:noFill/>
                          </a:ln>
                          <a:solidFill>
                            <a:schemeClr val="tx1"/>
                          </a:solidFill>
                          <a:effectLst/>
                          <a:latin typeface="Arial" charset="0"/>
                        </a:rPr>
                        <a:t>25,100 killed plus all the inhabitants of every town in Benjamin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467544" y="3096670"/>
            <a:ext cx="3888432" cy="13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AU" sz="2400" b="1" dirty="0" smtClean="0">
                <a:ln w="19050">
                  <a:noFill/>
                </a:ln>
                <a:solidFill>
                  <a:srgbClr val="FFFF00"/>
                </a:solidFill>
              </a:rPr>
              <a:t>J-Day -1 </a:t>
            </a:r>
            <a:r>
              <a:rPr lang="en-AU" sz="2400" b="1" dirty="0" smtClean="0"/>
              <a:t>–</a:t>
            </a:r>
            <a:r>
              <a:rPr lang="en-AU" sz="2400" b="1" dirty="0" smtClean="0">
                <a:ln w="19050">
                  <a:noFill/>
                </a:ln>
                <a:solidFill>
                  <a:srgbClr val="FFFF00"/>
                </a:solidFill>
              </a:rPr>
              <a:t> </a:t>
            </a:r>
            <a:r>
              <a:rPr lang="en-AU" sz="2400" b="1" dirty="0" smtClean="0">
                <a:ln w="19050">
                  <a:solidFill>
                    <a:schemeClr val="tx1"/>
                  </a:solidFill>
                </a:ln>
                <a:solidFill>
                  <a:srgbClr val="FF0000"/>
                </a:solidFill>
              </a:rPr>
              <a:t>Judges 20:18 </a:t>
            </a:r>
            <a:r>
              <a:rPr lang="en-AU" sz="2400" b="1" dirty="0" smtClean="0"/>
              <a:t>– </a:t>
            </a:r>
            <a:r>
              <a:rPr lang="en-AU" sz="2400" b="1" dirty="0" smtClean="0">
                <a:solidFill>
                  <a:srgbClr val="00FF00"/>
                </a:solidFill>
                <a:latin typeface="Bookman Old Style" pitchFamily="18" charset="0"/>
              </a:rPr>
              <a:t>“And the LORD said, Judah shall go up first.”</a:t>
            </a:r>
            <a:endParaRPr lang="en-AU" sz="2400" b="1" dirty="0">
              <a:solidFill>
                <a:srgbClr val="00FF00"/>
              </a:solidFill>
              <a:latin typeface="Bookman Old Style" pitchFamily="18" charset="0"/>
            </a:endParaRPr>
          </a:p>
        </p:txBody>
      </p:sp>
      <p:sp>
        <p:nvSpPr>
          <p:cNvPr id="6" name="Rectangle 5"/>
          <p:cNvSpPr/>
          <p:nvPr/>
        </p:nvSpPr>
        <p:spPr>
          <a:xfrm>
            <a:off x="4714876" y="3071810"/>
            <a:ext cx="3786214" cy="142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smtClean="0">
                <a:ln w="19050">
                  <a:noFill/>
                </a:ln>
                <a:solidFill>
                  <a:srgbClr val="FFFF00"/>
                </a:solidFill>
              </a:rPr>
              <a:t>Post D1 - </a:t>
            </a:r>
            <a:r>
              <a:rPr lang="en-AU" sz="2400" b="1" dirty="0" smtClean="0">
                <a:ln w="19050">
                  <a:solidFill>
                    <a:schemeClr val="tx1"/>
                  </a:solidFill>
                </a:ln>
                <a:solidFill>
                  <a:srgbClr val="FF0000"/>
                </a:solidFill>
              </a:rPr>
              <a:t>Judges 20:23 </a:t>
            </a:r>
            <a:r>
              <a:rPr lang="en-AU" sz="2400" b="1" dirty="0" smtClean="0"/>
              <a:t>– </a:t>
            </a:r>
            <a:r>
              <a:rPr lang="en-AU" sz="2400" b="1" dirty="0" smtClean="0">
                <a:solidFill>
                  <a:srgbClr val="00FF00"/>
                </a:solidFill>
                <a:latin typeface="Bookman Old Style" pitchFamily="18" charset="0"/>
              </a:rPr>
              <a:t>“And the LORD said, Go up against them.”</a:t>
            </a:r>
            <a:endParaRPr lang="en-AU" sz="2400" b="1" dirty="0">
              <a:solidFill>
                <a:srgbClr val="00FF00"/>
              </a:solidFill>
              <a:latin typeface="Bookman Old Style" pitchFamily="18" charset="0"/>
            </a:endParaRPr>
          </a:p>
        </p:txBody>
      </p:sp>
      <p:sp>
        <p:nvSpPr>
          <p:cNvPr id="7" name="Rectangle 6"/>
          <p:cNvSpPr/>
          <p:nvPr/>
        </p:nvSpPr>
        <p:spPr>
          <a:xfrm>
            <a:off x="467544" y="4657301"/>
            <a:ext cx="4032448" cy="1593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AU" sz="2400" b="1" dirty="0" smtClean="0">
                <a:ln w="19050">
                  <a:noFill/>
                </a:ln>
                <a:solidFill>
                  <a:srgbClr val="FFFF00"/>
                </a:solidFill>
              </a:rPr>
              <a:t>Post-D2 - </a:t>
            </a:r>
            <a:r>
              <a:rPr lang="en-AU" sz="2400" b="1" dirty="0" smtClean="0">
                <a:ln w="19050">
                  <a:solidFill>
                    <a:schemeClr val="tx1"/>
                  </a:solidFill>
                </a:ln>
                <a:solidFill>
                  <a:srgbClr val="FF0000"/>
                </a:solidFill>
              </a:rPr>
              <a:t>Judges 20:28 </a:t>
            </a:r>
            <a:r>
              <a:rPr lang="en-AU" sz="2400" b="1" dirty="0" smtClean="0"/>
              <a:t>– </a:t>
            </a:r>
            <a:r>
              <a:rPr lang="en-AU" sz="2400" b="1" dirty="0" smtClean="0">
                <a:solidFill>
                  <a:srgbClr val="00FF00"/>
                </a:solidFill>
                <a:latin typeface="Bookman Old Style" pitchFamily="18" charset="0"/>
              </a:rPr>
              <a:t>“And the LORD said, Go up, for to morrow I will deliver them into thine hand.”</a:t>
            </a:r>
            <a:endParaRPr lang="en-AU" sz="2400" b="1" dirty="0">
              <a:solidFill>
                <a:srgbClr val="00FF00"/>
              </a:solidFill>
              <a:latin typeface="Bookman Old Style" pitchFamily="18" charset="0"/>
            </a:endParaRPr>
          </a:p>
        </p:txBody>
      </p:sp>
      <p:sp>
        <p:nvSpPr>
          <p:cNvPr id="8" name="Rectangle 7"/>
          <p:cNvSpPr/>
          <p:nvPr/>
        </p:nvSpPr>
        <p:spPr>
          <a:xfrm>
            <a:off x="4643438" y="4608663"/>
            <a:ext cx="4071966" cy="1714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smtClean="0">
                <a:solidFill>
                  <a:srgbClr val="FFFF00"/>
                </a:solidFill>
                <a:latin typeface="+mj-lt"/>
              </a:rPr>
              <a:t>God authorised the judgement – hence, it was right to deal with the sin of </a:t>
            </a:r>
            <a:r>
              <a:rPr lang="en-AU" sz="2400" b="1" dirty="0" err="1" smtClean="0">
                <a:solidFill>
                  <a:srgbClr val="FFFF00"/>
                </a:solidFill>
                <a:latin typeface="+mj-lt"/>
              </a:rPr>
              <a:t>Gibeah</a:t>
            </a:r>
            <a:r>
              <a:rPr lang="en-AU" sz="2400" b="1" dirty="0" smtClean="0">
                <a:solidFill>
                  <a:srgbClr val="FFFF00"/>
                </a:solidFill>
                <a:latin typeface="+mj-lt"/>
              </a:rPr>
              <a:t>. But Israel also deserved judgement!</a:t>
            </a:r>
            <a:endParaRPr lang="en-AU" sz="2400" b="1" dirty="0">
              <a:solidFill>
                <a:srgbClr val="FFFF00"/>
              </a:solidFill>
              <a:latin typeface="+mj-lt"/>
            </a:endParaRPr>
          </a:p>
        </p:txBody>
      </p:sp>
      <p:sp>
        <p:nvSpPr>
          <p:cNvPr id="9" name="TextBox 8"/>
          <p:cNvSpPr txBox="1"/>
          <p:nvPr/>
        </p:nvSpPr>
        <p:spPr>
          <a:xfrm>
            <a:off x="4832322" y="2340491"/>
            <a:ext cx="3672408" cy="553998"/>
          </a:xfrm>
          <a:prstGeom prst="rect">
            <a:avLst/>
          </a:prstGeom>
          <a:solidFill>
            <a:srgbClr val="FFFF00"/>
          </a:solidFill>
          <a:ln w="57150">
            <a:solidFill>
              <a:srgbClr val="FF0000"/>
            </a:solidFill>
          </a:ln>
        </p:spPr>
        <p:txBody>
          <a:bodyPr wrap="square" rtlCol="0">
            <a:spAutoFit/>
          </a:bodyPr>
          <a:lstStyle/>
          <a:p>
            <a:r>
              <a:rPr lang="en-AU" sz="3000" dirty="0" smtClean="0">
                <a:solidFill>
                  <a:schemeClr val="bg1"/>
                </a:solidFill>
                <a:latin typeface="Impact" pitchFamily="34" charset="0"/>
              </a:rPr>
              <a:t>See </a:t>
            </a:r>
            <a:r>
              <a:rPr lang="en-AU" sz="3000" dirty="0" smtClean="0">
                <a:ln>
                  <a:solidFill>
                    <a:sysClr val="windowText" lastClr="000000"/>
                  </a:solidFill>
                </a:ln>
                <a:solidFill>
                  <a:srgbClr val="FF0000"/>
                </a:solidFill>
                <a:latin typeface="Impact" pitchFamily="34" charset="0"/>
              </a:rPr>
              <a:t>Judges 20:35 &amp; 47</a:t>
            </a:r>
            <a:endParaRPr lang="en-US" sz="3000" dirty="0">
              <a:ln>
                <a:solidFill>
                  <a:sysClr val="windowText" lastClr="000000"/>
                </a:solidFill>
              </a:ln>
              <a:solidFill>
                <a:srgbClr val="FF0000"/>
              </a:solidFill>
              <a:latin typeface="Impac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53"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13855"/>
            <a:ext cx="9144000" cy="765175"/>
          </a:xfrm>
        </p:spPr>
        <p:txBody>
          <a:bodyPr/>
          <a:lstStyle/>
          <a:p>
            <a:r>
              <a:rPr lang="en-AU" sz="4400" dirty="0" smtClean="0"/>
              <a:t>Why this slaughter?</a:t>
            </a:r>
            <a:endParaRPr lang="en-AU" sz="4400" dirty="0">
              <a:solidFill>
                <a:srgbClr val="FF0000"/>
              </a:solidFill>
            </a:endParaRPr>
          </a:p>
        </p:txBody>
      </p:sp>
      <p:sp>
        <p:nvSpPr>
          <p:cNvPr id="90115" name="Rectangle 3"/>
          <p:cNvSpPr>
            <a:spLocks noGrp="1" noChangeArrowheads="1"/>
          </p:cNvSpPr>
          <p:nvPr>
            <p:ph type="subTitle" idx="1"/>
          </p:nvPr>
        </p:nvSpPr>
        <p:spPr>
          <a:xfrm>
            <a:off x="214282" y="771938"/>
            <a:ext cx="8715435" cy="5899481"/>
          </a:xfrm>
        </p:spPr>
        <p:txBody>
          <a:bodyPr/>
          <a:lstStyle/>
          <a:p>
            <a:pPr marL="539750" indent="-539750">
              <a:lnSpc>
                <a:spcPct val="95000"/>
              </a:lnSpc>
              <a:spcBef>
                <a:spcPts val="0"/>
              </a:spcBef>
              <a:spcAft>
                <a:spcPts val="0"/>
              </a:spcAft>
            </a:pPr>
            <a:r>
              <a:rPr lang="en-AU" dirty="0" smtClean="0"/>
              <a:t>Among the tribes assembled was </a:t>
            </a:r>
            <a:r>
              <a:rPr lang="en-AU" dirty="0" smtClean="0">
                <a:solidFill>
                  <a:srgbClr val="FFFF00"/>
                </a:solidFill>
              </a:rPr>
              <a:t>Dan</a:t>
            </a:r>
            <a:r>
              <a:rPr lang="en-AU" dirty="0" smtClean="0"/>
              <a:t>.</a:t>
            </a:r>
          </a:p>
          <a:p>
            <a:pPr marL="539750" indent="-539750" algn="just">
              <a:lnSpc>
                <a:spcPct val="95000"/>
              </a:lnSpc>
              <a:spcBef>
                <a:spcPts val="0"/>
              </a:spcBef>
              <a:spcAft>
                <a:spcPts val="0"/>
              </a:spcAft>
            </a:pPr>
            <a:r>
              <a:rPr lang="en-AU" dirty="0" smtClean="0">
                <a:ln w="22225">
                  <a:solidFill>
                    <a:schemeClr val="tx1"/>
                  </a:solidFill>
                </a:ln>
                <a:solidFill>
                  <a:srgbClr val="FF0000"/>
                </a:solidFill>
              </a:rPr>
              <a:t>Gen. 49:16 </a:t>
            </a:r>
            <a:r>
              <a:rPr lang="en-AU" dirty="0" smtClean="0"/>
              <a:t>– </a:t>
            </a:r>
            <a:r>
              <a:rPr lang="en-AU" dirty="0" smtClean="0">
                <a:solidFill>
                  <a:srgbClr val="00FF00"/>
                </a:solidFill>
                <a:latin typeface="Bookman Old Style" pitchFamily="18" charset="0"/>
              </a:rPr>
              <a:t>“Dan shall judge his people, </a:t>
            </a:r>
            <a:r>
              <a:rPr lang="en-AU" dirty="0" smtClean="0">
                <a:solidFill>
                  <a:srgbClr val="FFFF00"/>
                </a:solidFill>
                <a:latin typeface="Bookman Old Style" pitchFamily="18" charset="0"/>
              </a:rPr>
              <a:t>as one of the tribes of Israel</a:t>
            </a:r>
            <a:r>
              <a:rPr lang="en-AU" dirty="0" smtClean="0">
                <a:solidFill>
                  <a:srgbClr val="00FF00"/>
                </a:solidFill>
                <a:latin typeface="Bookman Old Style" pitchFamily="18" charset="0"/>
              </a:rPr>
              <a:t>.”</a:t>
            </a:r>
          </a:p>
          <a:p>
            <a:pPr marL="539750" indent="-539750" algn="just">
              <a:lnSpc>
                <a:spcPct val="95000"/>
              </a:lnSpc>
              <a:spcBef>
                <a:spcPts val="0"/>
              </a:spcBef>
              <a:spcAft>
                <a:spcPts val="0"/>
              </a:spcAft>
            </a:pPr>
            <a:r>
              <a:rPr lang="en-AU" dirty="0" smtClean="0">
                <a:ln w="22225">
                  <a:solidFill>
                    <a:schemeClr val="tx1"/>
                  </a:solidFill>
                </a:ln>
                <a:solidFill>
                  <a:srgbClr val="FF0000"/>
                </a:solidFill>
              </a:rPr>
              <a:t>Judges 20:1 </a:t>
            </a:r>
            <a:r>
              <a:rPr lang="en-AU" dirty="0" smtClean="0"/>
              <a:t>– </a:t>
            </a:r>
            <a:r>
              <a:rPr lang="en-AU" dirty="0" smtClean="0">
                <a:solidFill>
                  <a:srgbClr val="FFFF00"/>
                </a:solidFill>
                <a:latin typeface="Bookman Old Style" pitchFamily="18" charset="0"/>
              </a:rPr>
              <a:t>“one man” </a:t>
            </a:r>
            <a:r>
              <a:rPr lang="en-AU" dirty="0" smtClean="0"/>
              <a:t>from Dan...</a:t>
            </a:r>
          </a:p>
          <a:p>
            <a:pPr marL="539750" indent="-539750">
              <a:lnSpc>
                <a:spcPct val="95000"/>
              </a:lnSpc>
              <a:spcBef>
                <a:spcPts val="0"/>
              </a:spcBef>
              <a:spcAft>
                <a:spcPts val="0"/>
              </a:spcAft>
            </a:pPr>
            <a:r>
              <a:rPr lang="en-AU" dirty="0" smtClean="0">
                <a:ln w="22225">
                  <a:solidFill>
                    <a:schemeClr val="tx1"/>
                  </a:solidFill>
                </a:ln>
                <a:solidFill>
                  <a:srgbClr val="FF0000"/>
                </a:solidFill>
              </a:rPr>
              <a:t>Judges 17&amp;18 </a:t>
            </a:r>
            <a:r>
              <a:rPr lang="en-AU" dirty="0" smtClean="0"/>
              <a:t>– 600 </a:t>
            </a:r>
            <a:r>
              <a:rPr lang="en-AU" dirty="0" err="1" smtClean="0"/>
              <a:t>Danites</a:t>
            </a:r>
            <a:r>
              <a:rPr lang="en-AU" dirty="0" smtClean="0"/>
              <a:t> took Moses grandson to </a:t>
            </a:r>
            <a:r>
              <a:rPr lang="en-AU" dirty="0" err="1" smtClean="0">
                <a:solidFill>
                  <a:srgbClr val="FFFF00"/>
                </a:solidFill>
              </a:rPr>
              <a:t>Laish</a:t>
            </a:r>
            <a:r>
              <a:rPr lang="en-AU" dirty="0" smtClean="0"/>
              <a:t> to set up apostasy.</a:t>
            </a:r>
          </a:p>
          <a:p>
            <a:pPr marL="539750" indent="-539750">
              <a:lnSpc>
                <a:spcPct val="95000"/>
              </a:lnSpc>
              <a:spcBef>
                <a:spcPts val="0"/>
              </a:spcBef>
              <a:spcAft>
                <a:spcPts val="0"/>
              </a:spcAft>
            </a:pPr>
            <a:r>
              <a:rPr lang="en-AU" dirty="0" smtClean="0"/>
              <a:t>Israel’s hypocrisy punished – Yahweh’s covenant already broken – </a:t>
            </a:r>
            <a:r>
              <a:rPr lang="en-AU" dirty="0" smtClean="0">
                <a:ln w="22225">
                  <a:solidFill>
                    <a:schemeClr val="tx1"/>
                  </a:solidFill>
                </a:ln>
                <a:solidFill>
                  <a:srgbClr val="FF0000"/>
                </a:solidFill>
              </a:rPr>
              <a:t>Deut. 4:23</a:t>
            </a:r>
            <a:r>
              <a:rPr lang="en-AU" dirty="0" smtClean="0"/>
              <a:t>.</a:t>
            </a:r>
          </a:p>
          <a:p>
            <a:pPr marL="539750" indent="-539750">
              <a:lnSpc>
                <a:spcPct val="95000"/>
              </a:lnSpc>
              <a:spcBef>
                <a:spcPts val="0"/>
              </a:spcBef>
              <a:spcAft>
                <a:spcPts val="0"/>
              </a:spcAft>
            </a:pPr>
            <a:r>
              <a:rPr lang="en-AU" dirty="0" smtClean="0">
                <a:ln w="22225">
                  <a:solidFill>
                    <a:schemeClr val="tx1"/>
                  </a:solidFill>
                </a:ln>
                <a:solidFill>
                  <a:srgbClr val="FF0000"/>
                </a:solidFill>
              </a:rPr>
              <a:t>Jud. 20:15 </a:t>
            </a:r>
            <a:r>
              <a:rPr lang="en-AU" dirty="0" smtClean="0"/>
              <a:t>- Benjamin mustered 26,700 men. 1,000 must have perished on days 1 and 2 along with 40,000 (tithe of the 400,000 Israelites) leaving 25,700.</a:t>
            </a:r>
            <a:endParaRPr lang="en-AU" dirty="0"/>
          </a:p>
        </p:txBody>
      </p:sp>
      <p:sp>
        <p:nvSpPr>
          <p:cNvPr id="4" name="TextBox 3"/>
          <p:cNvSpPr txBox="1"/>
          <p:nvPr/>
        </p:nvSpPr>
        <p:spPr>
          <a:xfrm rot="21394786">
            <a:off x="443786" y="1726461"/>
            <a:ext cx="8208912" cy="3582519"/>
          </a:xfrm>
          <a:prstGeom prst="rect">
            <a:avLst/>
          </a:prstGeom>
          <a:solidFill>
            <a:srgbClr val="FFFF00"/>
          </a:solidFill>
          <a:ln w="57150">
            <a:solidFill>
              <a:srgbClr val="FF0000"/>
            </a:solidFill>
          </a:ln>
        </p:spPr>
        <p:txBody>
          <a:bodyPr wrap="square" rtlCol="0">
            <a:spAutoFit/>
          </a:bodyPr>
          <a:lstStyle/>
          <a:p>
            <a:pPr algn="ctr">
              <a:lnSpc>
                <a:spcPct val="90000"/>
              </a:lnSpc>
            </a:pPr>
            <a:r>
              <a:rPr lang="en-AU" sz="3600" dirty="0" smtClean="0">
                <a:solidFill>
                  <a:schemeClr val="bg1"/>
                </a:solidFill>
                <a:latin typeface="Arial Black" pitchFamily="34" charset="0"/>
              </a:rPr>
              <a:t>A tenth! </a:t>
            </a:r>
            <a:r>
              <a:rPr lang="en-AU" sz="3600" b="1" dirty="0" smtClean="0">
                <a:solidFill>
                  <a:schemeClr val="bg1"/>
                </a:solidFill>
              </a:rPr>
              <a:t>– Where does tithing first appear in Scripture? With Abraham (</a:t>
            </a:r>
            <a:r>
              <a:rPr lang="en-AU" sz="3600" b="1" dirty="0" smtClean="0">
                <a:ln>
                  <a:solidFill>
                    <a:schemeClr val="bg1"/>
                  </a:solidFill>
                </a:ln>
                <a:solidFill>
                  <a:srgbClr val="FF0000"/>
                </a:solidFill>
              </a:rPr>
              <a:t>Gen. 14:20; Heb. 7:4</a:t>
            </a:r>
            <a:r>
              <a:rPr lang="en-AU" sz="3600" b="1" dirty="0" smtClean="0">
                <a:solidFill>
                  <a:schemeClr val="bg1"/>
                </a:solidFill>
              </a:rPr>
              <a:t>) who took a solemn </a:t>
            </a:r>
            <a:r>
              <a:rPr lang="en-AU" sz="3600" b="1" dirty="0" smtClean="0">
                <a:ln w="6350">
                  <a:solidFill>
                    <a:srgbClr val="FF0000"/>
                  </a:solidFill>
                </a:ln>
                <a:solidFill>
                  <a:schemeClr val="bg1"/>
                </a:solidFill>
              </a:rPr>
              <a:t>oath</a:t>
            </a:r>
            <a:r>
              <a:rPr lang="en-AU" sz="3600" b="1" dirty="0" smtClean="0">
                <a:ln w="6350">
                  <a:solidFill>
                    <a:schemeClr val="tx1"/>
                  </a:solidFill>
                </a:ln>
                <a:solidFill>
                  <a:schemeClr val="bg1"/>
                </a:solidFill>
              </a:rPr>
              <a:t> </a:t>
            </a:r>
            <a:r>
              <a:rPr lang="en-AU" sz="3600" b="1" dirty="0" smtClean="0">
                <a:solidFill>
                  <a:schemeClr val="bg1"/>
                </a:solidFill>
              </a:rPr>
              <a:t>(</a:t>
            </a:r>
            <a:r>
              <a:rPr lang="en-AU" sz="3600" b="1" dirty="0" smtClean="0">
                <a:ln>
                  <a:solidFill>
                    <a:schemeClr val="bg1"/>
                  </a:solidFill>
                </a:ln>
                <a:solidFill>
                  <a:srgbClr val="FF0000"/>
                </a:solidFill>
              </a:rPr>
              <a:t>Gen. 14:22-24</a:t>
            </a:r>
            <a:r>
              <a:rPr lang="en-AU" sz="3600" b="1" dirty="0" smtClean="0">
                <a:solidFill>
                  <a:schemeClr val="bg1"/>
                </a:solidFill>
              </a:rPr>
              <a:t>), then at Bethel – </a:t>
            </a:r>
            <a:r>
              <a:rPr lang="en-AU" sz="3600" b="1" dirty="0" smtClean="0">
                <a:ln>
                  <a:solidFill>
                    <a:schemeClr val="bg1"/>
                  </a:solidFill>
                </a:ln>
                <a:solidFill>
                  <a:srgbClr val="FF0000"/>
                </a:solidFill>
              </a:rPr>
              <a:t>Gen. 28:22 </a:t>
            </a:r>
            <a:r>
              <a:rPr lang="en-AU" sz="3600" b="1" dirty="0" smtClean="0">
                <a:solidFill>
                  <a:schemeClr val="bg1"/>
                </a:solidFill>
              </a:rPr>
              <a:t>– Jacob made a </a:t>
            </a:r>
            <a:r>
              <a:rPr lang="en-AU" sz="3600" dirty="0" smtClean="0">
                <a:ln>
                  <a:solidFill>
                    <a:srgbClr val="FF0000"/>
                  </a:solidFill>
                </a:ln>
                <a:solidFill>
                  <a:schemeClr val="bg1"/>
                </a:solidFill>
                <a:latin typeface="Arial Black" pitchFamily="34" charset="0"/>
              </a:rPr>
              <a:t>vow </a:t>
            </a:r>
            <a:r>
              <a:rPr lang="en-AU" sz="3600" b="1" dirty="0" smtClean="0">
                <a:solidFill>
                  <a:schemeClr val="bg1"/>
                </a:solidFill>
              </a:rPr>
              <a:t>(</a:t>
            </a:r>
            <a:r>
              <a:rPr lang="en-AU" sz="3600" b="1" dirty="0" smtClean="0">
                <a:ln>
                  <a:solidFill>
                    <a:schemeClr val="bg1"/>
                  </a:solidFill>
                </a:ln>
                <a:solidFill>
                  <a:srgbClr val="FF0000"/>
                </a:solidFill>
              </a:rPr>
              <a:t>v.20</a:t>
            </a:r>
            <a:r>
              <a:rPr lang="en-AU" sz="3600" b="1" dirty="0" smtClean="0">
                <a:solidFill>
                  <a:schemeClr val="bg1"/>
                </a:solidFill>
              </a:rPr>
              <a:t>) after God confirmed the </a:t>
            </a:r>
            <a:r>
              <a:rPr lang="en-AU" sz="3600" dirty="0" smtClean="0">
                <a:ln>
                  <a:solidFill>
                    <a:srgbClr val="FF0000"/>
                  </a:solidFill>
                </a:ln>
                <a:solidFill>
                  <a:schemeClr val="bg1"/>
                </a:solidFill>
                <a:latin typeface="Arial Black" pitchFamily="34" charset="0"/>
              </a:rPr>
              <a:t>covenant</a:t>
            </a:r>
            <a:r>
              <a:rPr lang="en-AU" sz="3600" dirty="0" smtClean="0">
                <a:ln>
                  <a:solidFill>
                    <a:srgbClr val="00FFFF"/>
                  </a:solidFill>
                </a:ln>
                <a:solidFill>
                  <a:schemeClr val="bg1"/>
                </a:solidFill>
                <a:latin typeface="Arial Black" pitchFamily="34" charset="0"/>
              </a:rPr>
              <a:t> </a:t>
            </a:r>
            <a:r>
              <a:rPr lang="en-AU" sz="3600" b="1" dirty="0" smtClean="0">
                <a:solidFill>
                  <a:schemeClr val="bg1"/>
                </a:solidFill>
              </a:rPr>
              <a:t>made to Abraham to him!</a:t>
            </a:r>
            <a:endParaRPr lang="en-US" sz="3600" b="1" dirty="0">
              <a:solidFill>
                <a:schemeClr val="bg1"/>
              </a:solidFill>
            </a:endParaRPr>
          </a:p>
        </p:txBody>
      </p:sp>
      <p:sp>
        <p:nvSpPr>
          <p:cNvPr id="5" name="Rectangle 4"/>
          <p:cNvSpPr/>
          <p:nvPr/>
        </p:nvSpPr>
        <p:spPr>
          <a:xfrm>
            <a:off x="5967862" y="4046629"/>
            <a:ext cx="2232248" cy="50405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3317421" y="3617314"/>
            <a:ext cx="295232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44772" y="3614581"/>
            <a:ext cx="0" cy="396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0115">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0"/>
            <a:ext cx="9144000" cy="765175"/>
          </a:xfrm>
        </p:spPr>
        <p:txBody>
          <a:bodyPr/>
          <a:lstStyle/>
          <a:p>
            <a:r>
              <a:rPr lang="en-AU" sz="4400" dirty="0" smtClean="0"/>
              <a:t>Poetic judgement for hypocrisy</a:t>
            </a:r>
            <a:endParaRPr lang="en-AU" sz="4400" dirty="0">
              <a:solidFill>
                <a:srgbClr val="FF0000"/>
              </a:solidFill>
            </a:endParaRPr>
          </a:p>
        </p:txBody>
      </p:sp>
      <p:graphicFrame>
        <p:nvGraphicFramePr>
          <p:cNvPr id="4" name="Table 3"/>
          <p:cNvGraphicFramePr>
            <a:graphicFrameLocks noGrp="1"/>
          </p:cNvGraphicFramePr>
          <p:nvPr/>
        </p:nvGraphicFramePr>
        <p:xfrm>
          <a:off x="103442" y="785794"/>
          <a:ext cx="8929718" cy="5638331"/>
        </p:xfrm>
        <a:graphic>
          <a:graphicData uri="http://schemas.openxmlformats.org/drawingml/2006/table">
            <a:tbl>
              <a:tblPr firstRow="1" bandRow="1">
                <a:tableStyleId>{5C22544A-7EE6-4342-B048-85BDC9FD1C3A}</a:tableStyleId>
              </a:tblPr>
              <a:tblGrid>
                <a:gridCol w="4182806"/>
                <a:gridCol w="4746912"/>
              </a:tblGrid>
              <a:tr h="500064">
                <a:tc>
                  <a:txBody>
                    <a:bodyPr/>
                    <a:lstStyle/>
                    <a:p>
                      <a:pPr algn="ctr"/>
                      <a:r>
                        <a:rPr lang="en-AU" sz="3200" b="0" dirty="0" smtClean="0">
                          <a:solidFill>
                            <a:srgbClr val="FFFF00"/>
                          </a:solidFill>
                          <a:latin typeface="Impact" pitchFamily="34" charset="0"/>
                        </a:rPr>
                        <a:t>The tribe of Dan</a:t>
                      </a:r>
                      <a:endParaRPr lang="en-US" sz="3200" b="0" dirty="0">
                        <a:solidFill>
                          <a:srgbClr val="FFFF00"/>
                        </a:solidFill>
                        <a:latin typeface="Impact" pitchFamily="34" charset="0"/>
                      </a:endParaRPr>
                    </a:p>
                  </a:txBody>
                  <a:tcPr>
                    <a:noFill/>
                  </a:tcPr>
                </a:tc>
                <a:tc>
                  <a:txBody>
                    <a:bodyPr/>
                    <a:lstStyle/>
                    <a:p>
                      <a:pPr algn="ctr"/>
                      <a:r>
                        <a:rPr lang="en-AU" sz="3200" b="0" dirty="0" smtClean="0">
                          <a:solidFill>
                            <a:srgbClr val="FFFF00"/>
                          </a:solidFill>
                          <a:latin typeface="Impact" pitchFamily="34" charset="0"/>
                        </a:rPr>
                        <a:t>The judgements of </a:t>
                      </a:r>
                      <a:r>
                        <a:rPr lang="en-AU" sz="3200" b="0" dirty="0" err="1" smtClean="0">
                          <a:solidFill>
                            <a:srgbClr val="FFFF00"/>
                          </a:solidFill>
                          <a:latin typeface="Impact" pitchFamily="34" charset="0"/>
                        </a:rPr>
                        <a:t>Gibeah</a:t>
                      </a:r>
                      <a:endParaRPr lang="en-US" sz="3200" b="0" dirty="0">
                        <a:solidFill>
                          <a:srgbClr val="FFFF00"/>
                        </a:solidFill>
                        <a:latin typeface="Impact" pitchFamily="34" charset="0"/>
                      </a:endParaRPr>
                    </a:p>
                  </a:txBody>
                  <a:tcPr>
                    <a:noFill/>
                  </a:tcPr>
                </a:tc>
              </a:tr>
              <a:tr h="1035851">
                <a:tc>
                  <a:txBody>
                    <a:bodyPr/>
                    <a:lstStyle/>
                    <a:p>
                      <a:r>
                        <a:rPr lang="en-AU" sz="2800" b="1" dirty="0" smtClean="0">
                          <a:solidFill>
                            <a:schemeClr val="tx1"/>
                          </a:solidFill>
                        </a:rPr>
                        <a:t>First census of Israel in the wilderness – </a:t>
                      </a:r>
                      <a:r>
                        <a:rPr lang="en-AU" sz="2800" b="1" dirty="0" smtClean="0">
                          <a:ln w="22225">
                            <a:solidFill>
                              <a:schemeClr val="tx1"/>
                            </a:solidFill>
                          </a:ln>
                          <a:solidFill>
                            <a:srgbClr val="FF0000"/>
                          </a:solidFill>
                        </a:rPr>
                        <a:t>Num. 1:38-39</a:t>
                      </a:r>
                      <a:r>
                        <a:rPr lang="en-AU" sz="2800" b="1" dirty="0" smtClean="0">
                          <a:solidFill>
                            <a:schemeClr val="tx1"/>
                          </a:solidFill>
                        </a:rPr>
                        <a:t> = 62,700</a:t>
                      </a:r>
                      <a:endParaRPr lang="en-US" sz="2800" b="1" dirty="0">
                        <a:solidFill>
                          <a:schemeClr val="tx1"/>
                        </a:solidFill>
                      </a:endParaRPr>
                    </a:p>
                  </a:txBody>
                  <a:tcPr>
                    <a:noFill/>
                  </a:tcPr>
                </a:tc>
                <a:tc>
                  <a:txBody>
                    <a:bodyPr/>
                    <a:lstStyle/>
                    <a:p>
                      <a:r>
                        <a:rPr lang="en-AU" sz="2800" b="1" kern="1200" dirty="0" smtClean="0">
                          <a:solidFill>
                            <a:srgbClr val="FFFF00"/>
                          </a:solidFill>
                          <a:latin typeface="+mn-lt"/>
                          <a:ea typeface="+mn-ea"/>
                          <a:cs typeface="+mn-cs"/>
                        </a:rPr>
                        <a:t>Day 1</a:t>
                      </a:r>
                      <a:r>
                        <a:rPr lang="en-AU" sz="2800" b="1" kern="1200" dirty="0" smtClean="0">
                          <a:ln w="22225">
                            <a:solidFill>
                              <a:schemeClr val="tx1"/>
                            </a:solidFill>
                          </a:ln>
                          <a:solidFill>
                            <a:srgbClr val="FF0000"/>
                          </a:solidFill>
                          <a:latin typeface="+mn-lt"/>
                          <a:ea typeface="+mn-ea"/>
                          <a:cs typeface="+mn-cs"/>
                        </a:rPr>
                        <a:t> </a:t>
                      </a:r>
                      <a:r>
                        <a:rPr lang="en-AU" sz="2800" b="1" kern="1200" dirty="0" smtClean="0">
                          <a:solidFill>
                            <a:srgbClr val="FFFF00"/>
                          </a:solidFill>
                          <a:latin typeface="+mn-lt"/>
                          <a:ea typeface="+mn-ea"/>
                          <a:cs typeface="+mn-cs"/>
                        </a:rPr>
                        <a:t>-</a:t>
                      </a:r>
                      <a:r>
                        <a:rPr lang="en-AU" sz="2800" b="1" kern="1200" dirty="0" smtClean="0">
                          <a:ln w="22225">
                            <a:solidFill>
                              <a:schemeClr val="tx1"/>
                            </a:solidFill>
                          </a:ln>
                          <a:solidFill>
                            <a:srgbClr val="FF0000"/>
                          </a:solidFill>
                          <a:latin typeface="+mn-lt"/>
                          <a:ea typeface="+mn-ea"/>
                          <a:cs typeface="+mn-cs"/>
                        </a:rPr>
                        <a:t> Judges 20:21 </a:t>
                      </a:r>
                      <a:r>
                        <a:rPr lang="en-AU" sz="2800" b="1" dirty="0" smtClean="0">
                          <a:solidFill>
                            <a:schemeClr val="tx1"/>
                          </a:solidFill>
                        </a:rPr>
                        <a:t>– 22,000 Israelites killed</a:t>
                      </a:r>
                    </a:p>
                    <a:p>
                      <a:r>
                        <a:rPr lang="en-AU" sz="2800" b="1" kern="1200" dirty="0" smtClean="0">
                          <a:solidFill>
                            <a:srgbClr val="FFFF00"/>
                          </a:solidFill>
                          <a:latin typeface="+mn-lt"/>
                          <a:ea typeface="+mn-ea"/>
                          <a:cs typeface="+mn-cs"/>
                        </a:rPr>
                        <a:t>Day 2 - </a:t>
                      </a:r>
                      <a:r>
                        <a:rPr lang="en-AU" sz="2800" b="1" kern="1200" dirty="0" smtClean="0">
                          <a:ln w="22225">
                            <a:solidFill>
                              <a:schemeClr val="tx1"/>
                            </a:solidFill>
                          </a:ln>
                          <a:solidFill>
                            <a:srgbClr val="FF0000"/>
                          </a:solidFill>
                          <a:latin typeface="+mn-lt"/>
                          <a:ea typeface="+mn-ea"/>
                          <a:cs typeface="+mn-cs"/>
                        </a:rPr>
                        <a:t>Judges 20:25 </a:t>
                      </a:r>
                      <a:r>
                        <a:rPr lang="en-AU" sz="2800" b="1" dirty="0" smtClean="0">
                          <a:solidFill>
                            <a:schemeClr val="tx1"/>
                          </a:solidFill>
                        </a:rPr>
                        <a:t>– 18,000 Israelites killed</a:t>
                      </a:r>
                    </a:p>
                    <a:p>
                      <a:pPr marL="0" marR="0" indent="0" algn="l" defTabSz="914400" rtl="0" eaLnBrk="1" fontAlgn="auto" latinLnBrk="0" hangingPunct="1">
                        <a:lnSpc>
                          <a:spcPct val="100000"/>
                        </a:lnSpc>
                        <a:spcBef>
                          <a:spcPts val="0"/>
                        </a:spcBef>
                        <a:spcAft>
                          <a:spcPts val="0"/>
                        </a:spcAft>
                        <a:buClrTx/>
                        <a:buSzTx/>
                        <a:buFontTx/>
                        <a:buNone/>
                        <a:tabLst/>
                        <a:defRPr/>
                      </a:pPr>
                      <a:r>
                        <a:rPr lang="en-AU" sz="2800" b="1" kern="1200" dirty="0" smtClean="0">
                          <a:solidFill>
                            <a:srgbClr val="FFFF00"/>
                          </a:solidFill>
                          <a:latin typeface="+mn-lt"/>
                          <a:ea typeface="+mn-ea"/>
                          <a:cs typeface="+mn-cs"/>
                        </a:rPr>
                        <a:t>Day 3 - </a:t>
                      </a:r>
                      <a:r>
                        <a:rPr lang="en-AU" sz="2800" b="1" kern="1200" dirty="0" smtClean="0">
                          <a:ln w="22225">
                            <a:solidFill>
                              <a:schemeClr val="tx1"/>
                            </a:solidFill>
                          </a:ln>
                          <a:solidFill>
                            <a:srgbClr val="FF0000"/>
                          </a:solidFill>
                          <a:latin typeface="+mn-lt"/>
                          <a:ea typeface="+mn-ea"/>
                          <a:cs typeface="+mn-cs"/>
                        </a:rPr>
                        <a:t>Judges 20:35</a:t>
                      </a:r>
                      <a:r>
                        <a:rPr lang="en-AU" sz="2800" b="1" kern="1200" baseline="0" dirty="0" smtClean="0">
                          <a:solidFill>
                            <a:schemeClr val="tx1"/>
                          </a:solidFill>
                          <a:latin typeface="+mn-lt"/>
                          <a:ea typeface="+mn-ea"/>
                          <a:cs typeface="+mn-cs"/>
                        </a:rPr>
                        <a:t> – 25,100 </a:t>
                      </a:r>
                      <a:r>
                        <a:rPr lang="en-AU" sz="2800" b="1" kern="1200" baseline="0" dirty="0" err="1" smtClean="0">
                          <a:solidFill>
                            <a:schemeClr val="tx1"/>
                          </a:solidFill>
                          <a:latin typeface="+mn-lt"/>
                          <a:ea typeface="+mn-ea"/>
                          <a:cs typeface="+mn-cs"/>
                        </a:rPr>
                        <a:t>Benjamites</a:t>
                      </a:r>
                      <a:r>
                        <a:rPr lang="en-AU" sz="2800" b="1" kern="1200" baseline="0" dirty="0" smtClean="0">
                          <a:solidFill>
                            <a:schemeClr val="tx1"/>
                          </a:solidFill>
                          <a:latin typeface="+mn-lt"/>
                          <a:ea typeface="+mn-ea"/>
                          <a:cs typeface="+mn-cs"/>
                        </a:rPr>
                        <a:t> killed </a:t>
                      </a:r>
                      <a:endParaRPr lang="en-US" sz="2800" b="1" kern="1200" baseline="0" dirty="0" smtClean="0">
                        <a:solidFill>
                          <a:schemeClr val="tx1"/>
                        </a:solidFill>
                        <a:latin typeface="+mn-lt"/>
                        <a:ea typeface="+mn-ea"/>
                        <a:cs typeface="+mn-cs"/>
                      </a:endParaRPr>
                    </a:p>
                  </a:txBody>
                  <a:tcPr>
                    <a:noFill/>
                  </a:tcPr>
                </a:tc>
              </a:tr>
              <a:tr h="1035851">
                <a:tc>
                  <a:txBody>
                    <a:bodyPr/>
                    <a:lstStyle/>
                    <a:p>
                      <a:r>
                        <a:rPr lang="en-AU" sz="2800" b="1" dirty="0" smtClean="0">
                          <a:solidFill>
                            <a:schemeClr val="tx1"/>
                          </a:solidFill>
                        </a:rPr>
                        <a:t>Second census – </a:t>
                      </a:r>
                      <a:r>
                        <a:rPr lang="en-AU" sz="2800" b="1" kern="1200" dirty="0" smtClean="0">
                          <a:ln w="22225">
                            <a:solidFill>
                              <a:schemeClr val="tx1"/>
                            </a:solidFill>
                          </a:ln>
                          <a:solidFill>
                            <a:srgbClr val="FF0000"/>
                          </a:solidFill>
                          <a:latin typeface="+mn-lt"/>
                          <a:ea typeface="+mn-ea"/>
                          <a:cs typeface="+mn-cs"/>
                        </a:rPr>
                        <a:t>Num. 26:42-43</a:t>
                      </a:r>
                      <a:r>
                        <a:rPr lang="en-AU" sz="2800" b="1" dirty="0" smtClean="0">
                          <a:solidFill>
                            <a:schemeClr val="tx1"/>
                          </a:solidFill>
                        </a:rPr>
                        <a:t> = </a:t>
                      </a:r>
                      <a:r>
                        <a:rPr lang="en-AU" sz="2800" b="1" dirty="0" smtClean="0">
                          <a:solidFill>
                            <a:srgbClr val="00FF00"/>
                          </a:solidFill>
                        </a:rPr>
                        <a:t>64,400</a:t>
                      </a:r>
                      <a:endParaRPr lang="en-US" sz="2800" b="1" dirty="0">
                        <a:solidFill>
                          <a:srgbClr val="00FF00"/>
                        </a:solidFill>
                      </a:endParaRPr>
                    </a:p>
                  </a:txBody>
                  <a:tcPr>
                    <a:noFill/>
                  </a:tcPr>
                </a:tc>
                <a:tc>
                  <a:txBody>
                    <a:bodyPr/>
                    <a:lstStyle/>
                    <a:p>
                      <a:r>
                        <a:rPr lang="en-AU" sz="2800" b="1" kern="1200" baseline="0" dirty="0" smtClean="0">
                          <a:solidFill>
                            <a:srgbClr val="FFFF00"/>
                          </a:solidFill>
                          <a:latin typeface="+mn-lt"/>
                          <a:ea typeface="+mn-ea"/>
                          <a:cs typeface="+mn-cs"/>
                        </a:rPr>
                        <a:t>Total</a:t>
                      </a:r>
                      <a:r>
                        <a:rPr lang="en-AU" sz="2800" b="1" kern="1200" baseline="0" dirty="0" smtClean="0">
                          <a:solidFill>
                            <a:schemeClr val="tx1"/>
                          </a:solidFill>
                          <a:latin typeface="+mn-lt"/>
                          <a:ea typeface="+mn-ea"/>
                          <a:cs typeface="+mn-cs"/>
                        </a:rPr>
                        <a:t> = 65,100 less 700 men of </a:t>
                      </a:r>
                      <a:r>
                        <a:rPr lang="en-AU" sz="2800" b="1" kern="1200" baseline="0" dirty="0" err="1" smtClean="0">
                          <a:solidFill>
                            <a:schemeClr val="tx1"/>
                          </a:solidFill>
                          <a:latin typeface="+mn-lt"/>
                          <a:ea typeface="+mn-ea"/>
                          <a:cs typeface="+mn-cs"/>
                        </a:rPr>
                        <a:t>Gibeah</a:t>
                      </a:r>
                      <a:r>
                        <a:rPr lang="en-AU" sz="2800" b="1" kern="1200" baseline="0" dirty="0" smtClean="0">
                          <a:solidFill>
                            <a:schemeClr val="tx1"/>
                          </a:solidFill>
                          <a:latin typeface="+mn-lt"/>
                          <a:ea typeface="+mn-ea"/>
                          <a:cs typeface="+mn-cs"/>
                        </a:rPr>
                        <a:t> = </a:t>
                      </a:r>
                      <a:r>
                        <a:rPr lang="en-AU" sz="2800" b="1" kern="1200" baseline="0" dirty="0" smtClean="0">
                          <a:solidFill>
                            <a:srgbClr val="00FF00"/>
                          </a:solidFill>
                          <a:latin typeface="+mn-lt"/>
                          <a:ea typeface="+mn-ea"/>
                          <a:cs typeface="+mn-cs"/>
                        </a:rPr>
                        <a:t>64,400</a:t>
                      </a:r>
                      <a:endParaRPr lang="en-US" sz="2800" b="1" kern="1200" baseline="0" dirty="0" smtClean="0">
                        <a:solidFill>
                          <a:srgbClr val="00FF00"/>
                        </a:solidFill>
                        <a:latin typeface="+mn-lt"/>
                        <a:ea typeface="+mn-ea"/>
                        <a:cs typeface="+mn-cs"/>
                      </a:endParaRPr>
                    </a:p>
                  </a:txBody>
                  <a:tcPr>
                    <a:noFill/>
                  </a:tcPr>
                </a:tc>
              </a:tr>
              <a:tr h="1035851">
                <a:tc>
                  <a:txBody>
                    <a:bodyPr/>
                    <a:lstStyle/>
                    <a:p>
                      <a:r>
                        <a:rPr lang="en-AU" sz="2800" b="1" kern="1200" dirty="0" smtClean="0">
                          <a:ln w="22225">
                            <a:solidFill>
                              <a:schemeClr val="tx1"/>
                            </a:solidFill>
                          </a:ln>
                          <a:solidFill>
                            <a:srgbClr val="FF0000"/>
                          </a:solidFill>
                          <a:latin typeface="+mn-lt"/>
                          <a:ea typeface="+mn-ea"/>
                          <a:cs typeface="+mn-cs"/>
                        </a:rPr>
                        <a:t>Judges 18:11 </a:t>
                      </a:r>
                      <a:r>
                        <a:rPr lang="en-AU" sz="2800" b="1" baseline="0" dirty="0" smtClean="0">
                          <a:solidFill>
                            <a:schemeClr val="tx1"/>
                          </a:solidFill>
                        </a:rPr>
                        <a:t>– 600 </a:t>
                      </a:r>
                      <a:r>
                        <a:rPr lang="en-AU" sz="2800" b="1" baseline="0" dirty="0" err="1" smtClean="0">
                          <a:solidFill>
                            <a:schemeClr val="tx1"/>
                          </a:solidFill>
                        </a:rPr>
                        <a:t>Danites</a:t>
                      </a:r>
                      <a:r>
                        <a:rPr lang="en-AU" sz="2800" b="1" baseline="0" dirty="0" smtClean="0">
                          <a:solidFill>
                            <a:schemeClr val="tx1"/>
                          </a:solidFill>
                        </a:rPr>
                        <a:t> begin the apostasy at </a:t>
                      </a:r>
                      <a:r>
                        <a:rPr lang="en-AU" sz="2800" b="1" baseline="0" dirty="0" err="1" smtClean="0">
                          <a:solidFill>
                            <a:schemeClr val="tx1"/>
                          </a:solidFill>
                        </a:rPr>
                        <a:t>Laish</a:t>
                      </a:r>
                      <a:endParaRPr lang="en-US" sz="2800" b="1" dirty="0">
                        <a:solidFill>
                          <a:schemeClr val="tx1"/>
                        </a:solidFill>
                      </a:endParaRPr>
                    </a:p>
                  </a:txBody>
                  <a:tcPr>
                    <a:noFill/>
                  </a:tcPr>
                </a:tc>
                <a:tc>
                  <a:txBody>
                    <a:bodyPr/>
                    <a:lstStyle/>
                    <a:p>
                      <a:r>
                        <a:rPr lang="en-AU" sz="2800" b="1" kern="1200" dirty="0" smtClean="0">
                          <a:ln w="22225">
                            <a:solidFill>
                              <a:schemeClr val="tx1"/>
                            </a:solidFill>
                          </a:ln>
                          <a:solidFill>
                            <a:srgbClr val="FF0000"/>
                          </a:solidFill>
                          <a:latin typeface="+mn-lt"/>
                          <a:ea typeface="+mn-ea"/>
                          <a:cs typeface="+mn-cs"/>
                        </a:rPr>
                        <a:t>Judges 20:47 </a:t>
                      </a:r>
                      <a:r>
                        <a:rPr lang="en-AU" sz="2800" b="1" dirty="0" smtClean="0">
                          <a:solidFill>
                            <a:schemeClr val="tx1"/>
                          </a:solidFill>
                        </a:rPr>
                        <a:t>– 600 </a:t>
                      </a:r>
                      <a:r>
                        <a:rPr lang="en-AU" sz="2800" b="1" dirty="0" err="1" smtClean="0">
                          <a:solidFill>
                            <a:schemeClr val="tx1"/>
                          </a:solidFill>
                        </a:rPr>
                        <a:t>Benjamites</a:t>
                      </a:r>
                      <a:r>
                        <a:rPr lang="en-AU" sz="2800" b="1" dirty="0" smtClean="0">
                          <a:solidFill>
                            <a:schemeClr val="tx1"/>
                          </a:solidFill>
                        </a:rPr>
                        <a:t> </a:t>
                      </a:r>
                      <a:r>
                        <a:rPr lang="en-AU" sz="2800" b="1" kern="1200" dirty="0" smtClean="0">
                          <a:solidFill>
                            <a:schemeClr val="tx1"/>
                          </a:solidFill>
                          <a:latin typeface="+mn-lt"/>
                          <a:ea typeface="+mn-ea"/>
                          <a:cs typeface="+mn-cs"/>
                        </a:rPr>
                        <a:t>escape </a:t>
                      </a:r>
                      <a:r>
                        <a:rPr lang="en-AU" sz="2800" b="1" dirty="0" smtClean="0">
                          <a:solidFill>
                            <a:schemeClr val="tx1"/>
                          </a:solidFill>
                        </a:rPr>
                        <a:t>death to rebuild</a:t>
                      </a:r>
                      <a:r>
                        <a:rPr lang="en-AU" sz="2800" b="1" baseline="0" dirty="0" smtClean="0">
                          <a:solidFill>
                            <a:schemeClr val="tx1"/>
                          </a:solidFill>
                        </a:rPr>
                        <a:t> the tribe</a:t>
                      </a:r>
                      <a:endParaRPr lang="en-US" sz="2800" b="1" dirty="0">
                        <a:solidFill>
                          <a:schemeClr val="tx1"/>
                        </a:solidFill>
                      </a:endParaRPr>
                    </a:p>
                  </a:txBody>
                  <a:tcPr>
                    <a:noFill/>
                  </a:tcPr>
                </a:tc>
              </a:tr>
            </a:tbl>
          </a:graphicData>
        </a:graphic>
      </p:graphicFrame>
      <p:sp>
        <p:nvSpPr>
          <p:cNvPr id="6" name="Rectangle 5"/>
          <p:cNvSpPr/>
          <p:nvPr/>
        </p:nvSpPr>
        <p:spPr>
          <a:xfrm>
            <a:off x="186572" y="4071942"/>
            <a:ext cx="3929090" cy="928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57686" y="4099652"/>
            <a:ext cx="4071966"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6572" y="5157367"/>
            <a:ext cx="3357586" cy="121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57686" y="5099784"/>
            <a:ext cx="4429156" cy="12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79512" y="2877913"/>
            <a:ext cx="4032448" cy="1015663"/>
          </a:xfrm>
          <a:prstGeom prst="rect">
            <a:avLst/>
          </a:prstGeom>
          <a:solidFill>
            <a:srgbClr val="FFFF00"/>
          </a:solidFill>
          <a:ln w="38100">
            <a:solidFill>
              <a:srgbClr val="FF0000"/>
            </a:solidFill>
          </a:ln>
        </p:spPr>
        <p:txBody>
          <a:bodyPr wrap="square" rtlCol="0">
            <a:spAutoFit/>
          </a:bodyPr>
          <a:lstStyle/>
          <a:p>
            <a:pPr algn="ctr"/>
            <a:r>
              <a:rPr lang="en-AU" sz="2000" dirty="0" smtClean="0">
                <a:solidFill>
                  <a:schemeClr val="bg1"/>
                </a:solidFill>
                <a:latin typeface="Impact" pitchFamily="34" charset="0"/>
              </a:rPr>
              <a:t>The 700 men of </a:t>
            </a:r>
            <a:r>
              <a:rPr lang="en-AU" sz="2000" dirty="0" err="1" smtClean="0">
                <a:solidFill>
                  <a:schemeClr val="bg1"/>
                </a:solidFill>
                <a:latin typeface="Impact" pitchFamily="34" charset="0"/>
              </a:rPr>
              <a:t>Gibeah</a:t>
            </a:r>
            <a:r>
              <a:rPr lang="en-AU" sz="2000" dirty="0" smtClean="0">
                <a:solidFill>
                  <a:schemeClr val="bg1"/>
                </a:solidFill>
                <a:latin typeface="Impact" pitchFamily="34" charset="0"/>
              </a:rPr>
              <a:t> deserved to die because they included the perpetrators of the crime</a:t>
            </a:r>
            <a:endParaRPr lang="en-US" sz="2000" dirty="0">
              <a:solidFill>
                <a:schemeClr val="bg1"/>
              </a:solidFill>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53"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41565"/>
            <a:ext cx="9144000" cy="765175"/>
          </a:xfrm>
        </p:spPr>
        <p:txBody>
          <a:bodyPr/>
          <a:lstStyle/>
          <a:p>
            <a:r>
              <a:rPr lang="en-AU" sz="4400" dirty="0" err="1" smtClean="0"/>
              <a:t>Laish</a:t>
            </a:r>
            <a:r>
              <a:rPr lang="en-AU" sz="4400" dirty="0" smtClean="0"/>
              <a:t> – Seat of Apostasy</a:t>
            </a:r>
            <a:endParaRPr lang="en-AU" sz="4400" dirty="0">
              <a:solidFill>
                <a:srgbClr val="FF0000"/>
              </a:solidFill>
            </a:endParaRPr>
          </a:p>
        </p:txBody>
      </p:sp>
      <p:sp>
        <p:nvSpPr>
          <p:cNvPr id="90115" name="Rectangle 3"/>
          <p:cNvSpPr>
            <a:spLocks noGrp="1" noChangeArrowheads="1"/>
          </p:cNvSpPr>
          <p:nvPr>
            <p:ph type="subTitle" idx="1"/>
          </p:nvPr>
        </p:nvSpPr>
        <p:spPr>
          <a:xfrm>
            <a:off x="142844" y="785794"/>
            <a:ext cx="8821769" cy="5400675"/>
          </a:xfrm>
        </p:spPr>
        <p:txBody>
          <a:bodyPr/>
          <a:lstStyle/>
          <a:p>
            <a:pPr marL="533400" indent="-533400">
              <a:lnSpc>
                <a:spcPct val="95000"/>
              </a:lnSpc>
            </a:pPr>
            <a:r>
              <a:rPr lang="en-AU" dirty="0" smtClean="0"/>
              <a:t>Signifies “lion” – 1</a:t>
            </a:r>
            <a:r>
              <a:rPr lang="en-AU" baseline="30000" dirty="0" smtClean="0"/>
              <a:t>st</a:t>
            </a:r>
            <a:r>
              <a:rPr lang="en-AU" dirty="0" smtClean="0"/>
              <a:t> occ. </a:t>
            </a:r>
            <a:r>
              <a:rPr lang="en-AU" dirty="0" smtClean="0">
                <a:ln w="22225">
                  <a:solidFill>
                    <a:schemeClr val="tx1"/>
                  </a:solidFill>
                </a:ln>
                <a:solidFill>
                  <a:srgbClr val="FF0000"/>
                </a:solidFill>
              </a:rPr>
              <a:t>Judges 18:7 </a:t>
            </a:r>
            <a:r>
              <a:rPr lang="en-AU" dirty="0" smtClean="0"/>
              <a:t>(4 </a:t>
            </a:r>
            <a:r>
              <a:rPr lang="en-AU" dirty="0" err="1" smtClean="0"/>
              <a:t>occs</a:t>
            </a:r>
            <a:r>
              <a:rPr lang="en-AU" dirty="0" smtClean="0"/>
              <a:t>. in chap.) - Name occurs </a:t>
            </a:r>
            <a:r>
              <a:rPr lang="en-AU" dirty="0" smtClean="0">
                <a:ln>
                  <a:solidFill>
                    <a:schemeClr val="tx1"/>
                  </a:solidFill>
                </a:ln>
                <a:solidFill>
                  <a:srgbClr val="00FFFF"/>
                </a:solidFill>
              </a:rPr>
              <a:t>7 times </a:t>
            </a:r>
            <a:r>
              <a:rPr lang="en-AU" dirty="0" smtClean="0"/>
              <a:t>(</a:t>
            </a:r>
            <a:r>
              <a:rPr lang="en-AU" dirty="0" smtClean="0">
                <a:ln>
                  <a:solidFill>
                    <a:schemeClr val="tx1"/>
                  </a:solidFill>
                </a:ln>
                <a:solidFill>
                  <a:srgbClr val="00FFFF"/>
                </a:solidFill>
              </a:rPr>
              <a:t>covenant</a:t>
            </a:r>
            <a:r>
              <a:rPr lang="en-AU" dirty="0" smtClean="0"/>
              <a:t>) in O.T. </a:t>
            </a:r>
          </a:p>
          <a:p>
            <a:pPr marL="533400" indent="-533400">
              <a:lnSpc>
                <a:spcPct val="95000"/>
              </a:lnSpc>
            </a:pPr>
            <a:r>
              <a:rPr lang="en-AU" dirty="0" smtClean="0">
                <a:ln w="22225">
                  <a:solidFill>
                    <a:schemeClr val="tx1"/>
                  </a:solidFill>
                </a:ln>
                <a:solidFill>
                  <a:srgbClr val="FF0000"/>
                </a:solidFill>
              </a:rPr>
              <a:t>Judges 18:27-31 </a:t>
            </a:r>
            <a:r>
              <a:rPr lang="en-AU" dirty="0" smtClean="0"/>
              <a:t>– Becomes centre of first idolatrous apostasy in Israel until “ark of the </a:t>
            </a:r>
            <a:r>
              <a:rPr lang="en-AU" dirty="0" smtClean="0">
                <a:ln>
                  <a:solidFill>
                    <a:schemeClr val="tx1"/>
                  </a:solidFill>
                </a:ln>
                <a:solidFill>
                  <a:srgbClr val="00FFFF"/>
                </a:solidFill>
              </a:rPr>
              <a:t>covenant</a:t>
            </a:r>
            <a:r>
              <a:rPr lang="en-AU" dirty="0" smtClean="0"/>
              <a:t>” (</a:t>
            </a:r>
            <a:r>
              <a:rPr lang="en-AU" dirty="0" smtClean="0">
                <a:ln w="22225">
                  <a:solidFill>
                    <a:schemeClr val="tx1"/>
                  </a:solidFill>
                </a:ln>
                <a:solidFill>
                  <a:srgbClr val="FF0000"/>
                </a:solidFill>
              </a:rPr>
              <a:t>Jud. 20:27</a:t>
            </a:r>
            <a:r>
              <a:rPr lang="en-AU" dirty="0" smtClean="0"/>
              <a:t>) taken.</a:t>
            </a:r>
          </a:p>
          <a:p>
            <a:pPr marL="533400" indent="-533400">
              <a:lnSpc>
                <a:spcPct val="95000"/>
              </a:lnSpc>
            </a:pPr>
            <a:r>
              <a:rPr lang="en-AU" dirty="0" smtClean="0">
                <a:ln w="22225">
                  <a:solidFill>
                    <a:schemeClr val="tx1"/>
                  </a:solidFill>
                </a:ln>
                <a:solidFill>
                  <a:srgbClr val="FF0000"/>
                </a:solidFill>
              </a:rPr>
              <a:t>1 Sam. 25:44 </a:t>
            </a:r>
            <a:r>
              <a:rPr lang="en-AU" dirty="0" smtClean="0"/>
              <a:t>- </a:t>
            </a:r>
            <a:r>
              <a:rPr lang="en-AU" sz="3000" dirty="0" smtClean="0"/>
              <a:t>Saul gives Michal </a:t>
            </a:r>
            <a:r>
              <a:rPr lang="en-AU" sz="2400" dirty="0" smtClean="0"/>
              <a:t>(</a:t>
            </a:r>
            <a:r>
              <a:rPr lang="en-AU" sz="2400" dirty="0" smtClean="0">
                <a:solidFill>
                  <a:srgbClr val="FFFF00"/>
                </a:solidFill>
              </a:rPr>
              <a:t>David’s wife</a:t>
            </a:r>
            <a:r>
              <a:rPr lang="en-AU" sz="2400" dirty="0" smtClean="0"/>
              <a:t>)</a:t>
            </a:r>
            <a:r>
              <a:rPr lang="en-AU" dirty="0" smtClean="0"/>
              <a:t> </a:t>
            </a:r>
            <a:r>
              <a:rPr lang="en-AU" sz="3000" dirty="0" smtClean="0"/>
              <a:t>to </a:t>
            </a:r>
            <a:r>
              <a:rPr lang="en-AU" sz="3000" dirty="0" err="1" smtClean="0"/>
              <a:t>Phaltiel</a:t>
            </a:r>
            <a:r>
              <a:rPr lang="en-AU" sz="3000" dirty="0" smtClean="0"/>
              <a:t> son of </a:t>
            </a:r>
            <a:r>
              <a:rPr lang="en-AU" sz="3000" dirty="0" err="1" smtClean="0"/>
              <a:t>Laish</a:t>
            </a:r>
            <a:r>
              <a:rPr lang="en-AU" sz="3000" dirty="0" smtClean="0"/>
              <a:t> </a:t>
            </a:r>
            <a:r>
              <a:rPr lang="en-AU" dirty="0" smtClean="0"/>
              <a:t>– </a:t>
            </a:r>
            <a:r>
              <a:rPr lang="en-AU" dirty="0" smtClean="0">
                <a:ln>
                  <a:solidFill>
                    <a:schemeClr val="tx1"/>
                  </a:solidFill>
                </a:ln>
                <a:solidFill>
                  <a:srgbClr val="00FFFF"/>
                </a:solidFill>
              </a:rPr>
              <a:t>covenant</a:t>
            </a:r>
            <a:r>
              <a:rPr lang="en-AU" dirty="0" smtClean="0"/>
              <a:t> broken.</a:t>
            </a:r>
          </a:p>
          <a:p>
            <a:pPr marL="533400" indent="-533400">
              <a:lnSpc>
                <a:spcPct val="95000"/>
              </a:lnSpc>
            </a:pPr>
            <a:r>
              <a:rPr lang="en-AU" dirty="0" smtClean="0">
                <a:ln w="22225">
                  <a:solidFill>
                    <a:schemeClr val="tx1"/>
                  </a:solidFill>
                </a:ln>
                <a:solidFill>
                  <a:srgbClr val="FF0000"/>
                </a:solidFill>
              </a:rPr>
              <a:t>Isa. 10:30 </a:t>
            </a:r>
            <a:r>
              <a:rPr lang="en-AU" dirty="0" smtClean="0"/>
              <a:t>– Divine judgement on wayward modern Israel - Harks back to Saul’s giving of Michal to </a:t>
            </a:r>
            <a:r>
              <a:rPr lang="en-AU" dirty="0" err="1" smtClean="0"/>
              <a:t>Phaltiel</a:t>
            </a:r>
            <a:r>
              <a:rPr lang="en-AU" dirty="0" smtClean="0"/>
              <a:t> of </a:t>
            </a:r>
            <a:r>
              <a:rPr lang="en-AU" dirty="0" err="1" smtClean="0"/>
              <a:t>Gallim</a:t>
            </a:r>
            <a:r>
              <a:rPr lang="en-AU" dirty="0" smtClean="0"/>
              <a:t>.</a:t>
            </a:r>
            <a:endParaRPr lang="en-AU" dirty="0"/>
          </a:p>
        </p:txBody>
      </p:sp>
      <p:sp>
        <p:nvSpPr>
          <p:cNvPr id="4" name="TextBox 3"/>
          <p:cNvSpPr txBox="1"/>
          <p:nvPr/>
        </p:nvSpPr>
        <p:spPr>
          <a:xfrm>
            <a:off x="5729067" y="6240045"/>
            <a:ext cx="3348994" cy="584775"/>
          </a:xfrm>
          <a:prstGeom prst="rect">
            <a:avLst/>
          </a:prstGeom>
          <a:solidFill>
            <a:srgbClr val="FFFF00"/>
          </a:solidFill>
          <a:ln w="38100">
            <a:solidFill>
              <a:srgbClr val="FF0000"/>
            </a:solidFill>
          </a:ln>
        </p:spPr>
        <p:txBody>
          <a:bodyPr wrap="none" rtlCol="0">
            <a:spAutoFit/>
          </a:bodyPr>
          <a:lstStyle/>
          <a:p>
            <a:r>
              <a:rPr lang="en-AU" sz="3200" b="1" dirty="0" smtClean="0">
                <a:solidFill>
                  <a:schemeClr val="bg1"/>
                </a:solidFill>
              </a:rPr>
              <a:t>See </a:t>
            </a:r>
            <a:r>
              <a:rPr lang="en-AU" sz="3200" b="1" dirty="0" smtClean="0">
                <a:ln>
                  <a:solidFill>
                    <a:sysClr val="windowText" lastClr="000000"/>
                  </a:solidFill>
                </a:ln>
                <a:solidFill>
                  <a:srgbClr val="FF0000"/>
                </a:solidFill>
              </a:rPr>
              <a:t>Isa. 10:1-2,6</a:t>
            </a:r>
            <a:endParaRPr lang="en-US" sz="3200" b="1" dirty="0">
              <a:ln>
                <a:solidFill>
                  <a:sysClr val="windowText" lastClr="000000"/>
                </a:solidFill>
              </a:ln>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par>
                          <p:cTn id="19" fill="hold">
                            <p:stCondLst>
                              <p:cond delay="0"/>
                            </p:stCondLst>
                            <p:childTnLst>
                              <p:par>
                                <p:cTn id="20" presetID="53" presetClass="entr" presetSubtype="0" fill="hold" grpId="0" nodeType="afterEffect">
                                  <p:stCondLst>
                                    <p:cond delay="150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0" y="-42863"/>
            <a:ext cx="9144000" cy="879575"/>
          </a:xfrm>
        </p:spPr>
        <p:txBody>
          <a:bodyPr/>
          <a:lstStyle/>
          <a:p>
            <a:r>
              <a:rPr lang="en-AU" sz="4400" dirty="0"/>
              <a:t>The </a:t>
            </a:r>
            <a:r>
              <a:rPr lang="en-AU" sz="4400" dirty="0" smtClean="0"/>
              <a:t>destruction </a:t>
            </a:r>
            <a:r>
              <a:rPr lang="en-AU" sz="4400" dirty="0"/>
              <a:t>of Benjamin</a:t>
            </a:r>
          </a:p>
        </p:txBody>
      </p:sp>
      <p:sp>
        <p:nvSpPr>
          <p:cNvPr id="98307" name="Rectangle 3"/>
          <p:cNvSpPr>
            <a:spLocks noGrp="1" noChangeArrowheads="1"/>
          </p:cNvSpPr>
          <p:nvPr>
            <p:ph type="subTitle" idx="1"/>
          </p:nvPr>
        </p:nvSpPr>
        <p:spPr>
          <a:xfrm>
            <a:off x="179388" y="750888"/>
            <a:ext cx="8785225" cy="5603875"/>
          </a:xfrm>
          <a:noFill/>
          <a:ln/>
        </p:spPr>
        <p:txBody>
          <a:bodyPr/>
          <a:lstStyle/>
          <a:p>
            <a:pPr marL="450850" indent="-450850">
              <a:buClr>
                <a:schemeClr val="hlink"/>
              </a:buClr>
              <a:buFont typeface="Wingdings" pitchFamily="2" charset="2"/>
              <a:buChar char="q"/>
            </a:pPr>
            <a:endParaRPr lang="en-AU" dirty="0"/>
          </a:p>
          <a:p>
            <a:pPr marL="450850" indent="-450850"/>
            <a:endParaRPr lang="en-AU" dirty="0"/>
          </a:p>
        </p:txBody>
      </p:sp>
      <p:sp>
        <p:nvSpPr>
          <p:cNvPr id="98309" name="Text Box 5"/>
          <p:cNvSpPr txBox="1">
            <a:spLocks noChangeArrowheads="1"/>
          </p:cNvSpPr>
          <p:nvPr/>
        </p:nvSpPr>
        <p:spPr bwMode="auto">
          <a:xfrm>
            <a:off x="250825" y="836712"/>
            <a:ext cx="8642350" cy="1373188"/>
          </a:xfrm>
          <a:prstGeom prst="rect">
            <a:avLst/>
          </a:prstGeom>
          <a:noFill/>
          <a:ln w="9525">
            <a:noFill/>
            <a:miter lim="800000"/>
            <a:headEnd/>
            <a:tailEnd/>
          </a:ln>
          <a:effectLst/>
        </p:spPr>
        <p:txBody>
          <a:bodyPr>
            <a:spAutoFit/>
          </a:bodyPr>
          <a:lstStyle/>
          <a:p>
            <a:pPr algn="just">
              <a:spcBef>
                <a:spcPct val="50000"/>
              </a:spcBef>
            </a:pPr>
            <a:r>
              <a:rPr lang="en-AU" sz="2800" b="1" dirty="0">
                <a:ln w="22225">
                  <a:solidFill>
                    <a:schemeClr val="tx1"/>
                  </a:solidFill>
                </a:ln>
                <a:solidFill>
                  <a:srgbClr val="FF0000"/>
                </a:solidFill>
                <a:latin typeface="+mn-lt"/>
              </a:rPr>
              <a:t>Judges </a:t>
            </a:r>
            <a:r>
              <a:rPr lang="en-AU" sz="2800" b="1" dirty="0" smtClean="0">
                <a:ln w="22225">
                  <a:solidFill>
                    <a:schemeClr val="tx1"/>
                  </a:solidFill>
                </a:ln>
                <a:solidFill>
                  <a:srgbClr val="FF0000"/>
                </a:solidFill>
                <a:latin typeface="+mn-lt"/>
              </a:rPr>
              <a:t>20:48 </a:t>
            </a:r>
            <a:r>
              <a:rPr lang="en-AU" sz="2800" b="1" dirty="0"/>
              <a:t>– Roth. </a:t>
            </a:r>
            <a:r>
              <a:rPr lang="en-AU" sz="2800" b="1" dirty="0" smtClean="0"/>
              <a:t>- </a:t>
            </a:r>
            <a:r>
              <a:rPr lang="en-AU" sz="2800" b="1" dirty="0" smtClean="0">
                <a:solidFill>
                  <a:srgbClr val="00FF00"/>
                </a:solidFill>
                <a:latin typeface="Bookman Old Style" pitchFamily="18" charset="0"/>
              </a:rPr>
              <a:t>“…</a:t>
            </a:r>
            <a:r>
              <a:rPr lang="en-AU" sz="2800" b="1" dirty="0">
                <a:solidFill>
                  <a:srgbClr val="00FF00"/>
                </a:solidFill>
                <a:latin typeface="Bookman Old Style" pitchFamily="18" charset="0"/>
              </a:rPr>
              <a:t>beginning with the city, each and every one down to the beast, even to every one that was met with”</a:t>
            </a:r>
          </a:p>
        </p:txBody>
      </p:sp>
      <p:sp>
        <p:nvSpPr>
          <p:cNvPr id="98311" name="Text Box 7"/>
          <p:cNvSpPr txBox="1">
            <a:spLocks noChangeArrowheads="1"/>
          </p:cNvSpPr>
          <p:nvPr/>
        </p:nvSpPr>
        <p:spPr bwMode="auto">
          <a:xfrm>
            <a:off x="179512" y="2236604"/>
            <a:ext cx="8964488" cy="4016484"/>
          </a:xfrm>
          <a:prstGeom prst="rect">
            <a:avLst/>
          </a:prstGeom>
          <a:noFill/>
          <a:ln w="9525">
            <a:noFill/>
            <a:miter lim="800000"/>
            <a:headEnd/>
            <a:tailEnd/>
          </a:ln>
          <a:effectLst/>
        </p:spPr>
        <p:txBody>
          <a:bodyPr wrap="square">
            <a:spAutoFit/>
          </a:bodyPr>
          <a:lstStyle/>
          <a:p>
            <a:pPr marL="449263" indent="-449263">
              <a:lnSpc>
                <a:spcPts val="3200"/>
              </a:lnSpc>
              <a:spcBef>
                <a:spcPts val="0"/>
              </a:spcBef>
              <a:spcAft>
                <a:spcPts val="1000"/>
              </a:spcAft>
              <a:buClr>
                <a:srgbClr val="FFFF00"/>
              </a:buClr>
              <a:buFont typeface="Wingdings" pitchFamily="2" charset="2"/>
              <a:buChar char="v"/>
            </a:pPr>
            <a:r>
              <a:rPr lang="en-AU" sz="2900" b="1" dirty="0"/>
              <a:t>26,100 fighting men of Benjamin fell in </a:t>
            </a:r>
            <a:r>
              <a:rPr lang="en-AU" sz="2900" b="1" dirty="0" smtClean="0"/>
              <a:t>battle.</a:t>
            </a:r>
            <a:endParaRPr lang="en-AU" sz="2900" b="1" dirty="0"/>
          </a:p>
          <a:p>
            <a:pPr marL="449263" indent="-449263">
              <a:lnSpc>
                <a:spcPts val="3200"/>
              </a:lnSpc>
              <a:spcBef>
                <a:spcPts val="0"/>
              </a:spcBef>
              <a:spcAft>
                <a:spcPts val="1000"/>
              </a:spcAft>
              <a:buClr>
                <a:srgbClr val="FFFF00"/>
              </a:buClr>
              <a:buFont typeface="Wingdings" pitchFamily="2" charset="2"/>
              <a:buChar char="v"/>
            </a:pPr>
            <a:r>
              <a:rPr lang="en-AU" sz="2900" b="1" dirty="0"/>
              <a:t>In the mop up another </a:t>
            </a:r>
            <a:r>
              <a:rPr lang="en-AU" sz="2900" b="1" dirty="0" smtClean="0"/>
              <a:t>40,000 plus </a:t>
            </a:r>
            <a:r>
              <a:rPr lang="en-AU" sz="2900" b="1" dirty="0"/>
              <a:t>were annihilated in all the cities of </a:t>
            </a:r>
            <a:r>
              <a:rPr lang="en-AU" sz="2900" b="1" dirty="0" smtClean="0"/>
              <a:t>Benjamin.</a:t>
            </a:r>
            <a:endParaRPr lang="en-AU" sz="2900" b="1" dirty="0"/>
          </a:p>
          <a:p>
            <a:pPr marL="449263" indent="-449263">
              <a:lnSpc>
                <a:spcPts val="3200"/>
              </a:lnSpc>
              <a:spcBef>
                <a:spcPts val="0"/>
              </a:spcBef>
              <a:spcAft>
                <a:spcPts val="1000"/>
              </a:spcAft>
              <a:buClr>
                <a:srgbClr val="FFFF00"/>
              </a:buClr>
              <a:buFont typeface="Wingdings" pitchFamily="2" charset="2"/>
              <a:buChar char="v"/>
            </a:pPr>
            <a:r>
              <a:rPr lang="en-AU" sz="2900" b="1" dirty="0"/>
              <a:t>Approximately </a:t>
            </a:r>
            <a:r>
              <a:rPr lang="en-AU" sz="2900" b="1" dirty="0" smtClean="0"/>
              <a:t>70,000 </a:t>
            </a:r>
            <a:r>
              <a:rPr lang="en-AU" sz="2900" b="1" dirty="0" err="1"/>
              <a:t>Benjamites</a:t>
            </a:r>
            <a:r>
              <a:rPr lang="en-AU" sz="2900" b="1" dirty="0"/>
              <a:t> </a:t>
            </a:r>
            <a:r>
              <a:rPr lang="en-AU" sz="2900" b="1" dirty="0" smtClean="0"/>
              <a:t>perished.</a:t>
            </a:r>
          </a:p>
          <a:p>
            <a:pPr marL="449263" indent="-449263">
              <a:lnSpc>
                <a:spcPts val="3200"/>
              </a:lnSpc>
              <a:spcBef>
                <a:spcPts val="0"/>
              </a:spcBef>
              <a:spcAft>
                <a:spcPts val="1000"/>
              </a:spcAft>
              <a:buClr>
                <a:srgbClr val="FFFF00"/>
              </a:buClr>
              <a:buFont typeface="Wingdings" pitchFamily="2" charset="2"/>
              <a:buChar char="v"/>
            </a:pPr>
            <a:r>
              <a:rPr lang="en-AU" sz="2900" b="1" dirty="0" smtClean="0"/>
              <a:t>All but 400 virgins survived in </a:t>
            </a:r>
            <a:r>
              <a:rPr lang="en-AU" sz="2900" b="1" dirty="0" err="1" smtClean="0"/>
              <a:t>Jabesh</a:t>
            </a:r>
            <a:r>
              <a:rPr lang="en-AU" sz="2900" b="1" dirty="0" smtClean="0"/>
              <a:t>-Gilead – </a:t>
            </a:r>
            <a:r>
              <a:rPr lang="en-AU" sz="2900" b="1" dirty="0" smtClean="0">
                <a:solidFill>
                  <a:srgbClr val="FFFF00"/>
                </a:solidFill>
              </a:rPr>
              <a:t>place of covenant and oaths </a:t>
            </a:r>
            <a:r>
              <a:rPr lang="en-AU" sz="2900" b="1" dirty="0" smtClean="0"/>
              <a:t>– </a:t>
            </a:r>
            <a:r>
              <a:rPr lang="en-AU" sz="2900" b="1" dirty="0" smtClean="0">
                <a:ln w="22225">
                  <a:solidFill>
                    <a:schemeClr val="tx1"/>
                  </a:solidFill>
                </a:ln>
                <a:solidFill>
                  <a:srgbClr val="FF0000"/>
                </a:solidFill>
              </a:rPr>
              <a:t>Gen. 31:44,53</a:t>
            </a:r>
            <a:r>
              <a:rPr lang="en-AU" sz="2900" b="1" dirty="0" smtClean="0"/>
              <a:t>.</a:t>
            </a:r>
            <a:endParaRPr lang="en-AU" sz="2900" b="1" dirty="0"/>
          </a:p>
          <a:p>
            <a:pPr marL="449263" indent="-449263">
              <a:lnSpc>
                <a:spcPts val="3200"/>
              </a:lnSpc>
              <a:spcBef>
                <a:spcPts val="0"/>
              </a:spcBef>
              <a:spcAft>
                <a:spcPts val="1000"/>
              </a:spcAft>
              <a:buClr>
                <a:srgbClr val="FFFF00"/>
              </a:buClr>
              <a:buFont typeface="Wingdings" pitchFamily="2" charset="2"/>
              <a:buChar char="v"/>
            </a:pPr>
            <a:r>
              <a:rPr lang="en-AU" sz="2900" b="1" dirty="0"/>
              <a:t>The civil war cost </a:t>
            </a:r>
            <a:r>
              <a:rPr lang="en-AU" sz="2900" b="1" dirty="0" smtClean="0"/>
              <a:t>over 110,000+ lives.</a:t>
            </a:r>
            <a:endParaRPr lang="en-AU" sz="2900" b="1" dirty="0"/>
          </a:p>
          <a:p>
            <a:pPr marL="449263" indent="-449263">
              <a:lnSpc>
                <a:spcPts val="3200"/>
              </a:lnSpc>
              <a:spcBef>
                <a:spcPts val="0"/>
              </a:spcBef>
              <a:spcAft>
                <a:spcPts val="1000"/>
              </a:spcAft>
              <a:buClr>
                <a:srgbClr val="FFFF00"/>
              </a:buClr>
              <a:buFont typeface="Wingdings" pitchFamily="2" charset="2"/>
              <a:buChar char="v"/>
            </a:pPr>
            <a:r>
              <a:rPr lang="en-AU" sz="2900" b="1" dirty="0"/>
              <a:t>One tribe was effectively wiped out of </a:t>
            </a:r>
            <a:r>
              <a:rPr lang="en-AU" sz="2900" b="1" dirty="0" smtClean="0"/>
              <a:t>Israel.</a:t>
            </a:r>
            <a:endParaRPr lang="en-AU" sz="29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3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3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3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3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3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a:xfrm>
            <a:off x="0" y="0"/>
            <a:ext cx="9144000" cy="836712"/>
          </a:xfrm>
        </p:spPr>
        <p:txBody>
          <a:bodyPr/>
          <a:lstStyle/>
          <a:p>
            <a:r>
              <a:rPr lang="en-AU" sz="4400" dirty="0"/>
              <a:t>The </a:t>
            </a:r>
            <a:r>
              <a:rPr lang="en-AU" sz="4400" dirty="0" smtClean="0"/>
              <a:t>oaths </a:t>
            </a:r>
            <a:r>
              <a:rPr lang="en-AU" sz="4400" dirty="0"/>
              <a:t>of the Tribes</a:t>
            </a:r>
          </a:p>
        </p:txBody>
      </p:sp>
      <p:sp>
        <p:nvSpPr>
          <p:cNvPr id="97285" name="Rectangle 5"/>
          <p:cNvSpPr>
            <a:spLocks noGrp="1" noChangeArrowheads="1"/>
          </p:cNvSpPr>
          <p:nvPr>
            <p:ph type="subTitle" idx="1"/>
          </p:nvPr>
        </p:nvSpPr>
        <p:spPr>
          <a:xfrm>
            <a:off x="250825" y="737155"/>
            <a:ext cx="8713788" cy="5572165"/>
          </a:xfrm>
        </p:spPr>
        <p:txBody>
          <a:bodyPr/>
          <a:lstStyle/>
          <a:p>
            <a:pPr>
              <a:lnSpc>
                <a:spcPct val="90000"/>
              </a:lnSpc>
              <a:spcBef>
                <a:spcPts val="0"/>
              </a:spcBef>
              <a:spcAft>
                <a:spcPts val="400"/>
              </a:spcAft>
              <a:tabLst>
                <a:tab pos="542925" algn="l"/>
              </a:tabLst>
            </a:pPr>
            <a:r>
              <a:rPr lang="en-AU" sz="3000" dirty="0">
                <a:ln w="22225">
                  <a:solidFill>
                    <a:schemeClr val="tx1"/>
                  </a:solidFill>
                </a:ln>
                <a:solidFill>
                  <a:srgbClr val="FF0000"/>
                </a:solidFill>
              </a:rPr>
              <a:t>Judges 20:8-10</a:t>
            </a:r>
            <a:r>
              <a:rPr lang="en-AU" sz="3000" dirty="0">
                <a:ln w="22225">
                  <a:solidFill>
                    <a:schemeClr val="tx1"/>
                  </a:solidFill>
                </a:ln>
              </a:rPr>
              <a:t> </a:t>
            </a:r>
            <a:r>
              <a:rPr lang="en-AU" sz="3000" dirty="0"/>
              <a:t>– No one would return home until the men of </a:t>
            </a:r>
            <a:r>
              <a:rPr lang="en-AU" sz="3000" dirty="0" err="1"/>
              <a:t>Gibeah</a:t>
            </a:r>
            <a:r>
              <a:rPr lang="en-AU" sz="3000" dirty="0"/>
              <a:t> were dealt with.</a:t>
            </a:r>
          </a:p>
          <a:p>
            <a:pPr>
              <a:lnSpc>
                <a:spcPct val="90000"/>
              </a:lnSpc>
              <a:spcBef>
                <a:spcPts val="0"/>
              </a:spcBef>
              <a:spcAft>
                <a:spcPts val="400"/>
              </a:spcAft>
              <a:buClr>
                <a:srgbClr val="FFFF66"/>
              </a:buClr>
              <a:buFont typeface="Wingdings" pitchFamily="2" charset="2"/>
              <a:buChar char="v"/>
              <a:tabLst>
                <a:tab pos="542925" algn="l"/>
              </a:tabLst>
            </a:pPr>
            <a:r>
              <a:rPr lang="en-AU" sz="3000" dirty="0"/>
              <a:t>	</a:t>
            </a:r>
            <a:r>
              <a:rPr lang="en-AU" sz="3000" dirty="0">
                <a:solidFill>
                  <a:srgbClr val="00FF00"/>
                </a:solidFill>
              </a:rPr>
              <a:t>An oath of solidarity made in the spirit of 	hypocritical indignation.</a:t>
            </a:r>
          </a:p>
          <a:p>
            <a:pPr>
              <a:lnSpc>
                <a:spcPct val="90000"/>
              </a:lnSpc>
              <a:spcBef>
                <a:spcPts val="0"/>
              </a:spcBef>
              <a:spcAft>
                <a:spcPts val="400"/>
              </a:spcAft>
              <a:tabLst>
                <a:tab pos="542925" algn="l"/>
              </a:tabLst>
            </a:pPr>
            <a:r>
              <a:rPr lang="en-AU" sz="3000" dirty="0">
                <a:ln w="22225">
                  <a:solidFill>
                    <a:schemeClr val="tx1"/>
                  </a:solidFill>
                </a:ln>
                <a:solidFill>
                  <a:srgbClr val="FF0000"/>
                </a:solidFill>
              </a:rPr>
              <a:t>Judges 21:1 </a:t>
            </a:r>
            <a:r>
              <a:rPr lang="en-AU" sz="3000" dirty="0"/>
              <a:t>– No Israelite would give his daughter to Benjamin to wife.</a:t>
            </a:r>
          </a:p>
          <a:p>
            <a:pPr>
              <a:lnSpc>
                <a:spcPct val="90000"/>
              </a:lnSpc>
              <a:spcBef>
                <a:spcPts val="0"/>
              </a:spcBef>
              <a:spcAft>
                <a:spcPts val="400"/>
              </a:spcAft>
              <a:buClr>
                <a:srgbClr val="FFFF66"/>
              </a:buClr>
              <a:buFont typeface="Wingdings" pitchFamily="2" charset="2"/>
              <a:buChar char="v"/>
              <a:tabLst>
                <a:tab pos="542925" algn="l"/>
              </a:tabLst>
            </a:pPr>
            <a:r>
              <a:rPr lang="en-AU" sz="3000" dirty="0"/>
              <a:t>	</a:t>
            </a:r>
            <a:r>
              <a:rPr lang="en-AU" sz="3000" dirty="0">
                <a:solidFill>
                  <a:srgbClr val="FFFF66"/>
                </a:solidFill>
              </a:rPr>
              <a:t>Does this betray a prior intention to annihilate </a:t>
            </a:r>
            <a:r>
              <a:rPr lang="en-AU" sz="3000" dirty="0" smtClean="0">
                <a:solidFill>
                  <a:srgbClr val="FFFF66"/>
                </a:solidFill>
              </a:rPr>
              <a:t>the </a:t>
            </a:r>
            <a:r>
              <a:rPr lang="en-AU" sz="3000" dirty="0">
                <a:solidFill>
                  <a:srgbClr val="FFFF66"/>
                </a:solidFill>
              </a:rPr>
              <a:t>women of Benjamin as well as the men?</a:t>
            </a:r>
          </a:p>
          <a:p>
            <a:pPr>
              <a:lnSpc>
                <a:spcPct val="90000"/>
              </a:lnSpc>
              <a:spcBef>
                <a:spcPts val="0"/>
              </a:spcBef>
              <a:spcAft>
                <a:spcPts val="400"/>
              </a:spcAft>
              <a:tabLst>
                <a:tab pos="542925" algn="l"/>
              </a:tabLst>
            </a:pPr>
            <a:r>
              <a:rPr lang="en-AU" sz="3000" dirty="0">
                <a:ln w="22225">
                  <a:solidFill>
                    <a:schemeClr val="tx1"/>
                  </a:solidFill>
                </a:ln>
                <a:solidFill>
                  <a:srgbClr val="FF0000"/>
                </a:solidFill>
              </a:rPr>
              <a:t>Judges 21:5 </a:t>
            </a:r>
            <a:r>
              <a:rPr lang="en-AU" sz="3000" dirty="0"/>
              <a:t>– Anyone failing to come up against Benjamin would be put to death.</a:t>
            </a:r>
          </a:p>
          <a:p>
            <a:pPr>
              <a:lnSpc>
                <a:spcPct val="90000"/>
              </a:lnSpc>
              <a:spcBef>
                <a:spcPts val="0"/>
              </a:spcBef>
              <a:spcAft>
                <a:spcPts val="400"/>
              </a:spcAft>
              <a:buClr>
                <a:srgbClr val="FFFF66"/>
              </a:buClr>
              <a:buFont typeface="Wingdings" pitchFamily="2" charset="2"/>
              <a:buChar char="v"/>
              <a:tabLst>
                <a:tab pos="542925" algn="l"/>
              </a:tabLst>
            </a:pPr>
            <a:r>
              <a:rPr lang="en-AU" sz="3000" dirty="0"/>
              <a:t>	</a:t>
            </a:r>
            <a:r>
              <a:rPr lang="en-AU" sz="3000" dirty="0">
                <a:ln>
                  <a:solidFill>
                    <a:schemeClr val="tx1"/>
                  </a:solidFill>
                </a:ln>
                <a:solidFill>
                  <a:srgbClr val="FF9900"/>
                </a:solidFill>
              </a:rPr>
              <a:t>The use of fear to compel commitment.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2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2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28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0" y="-38101"/>
            <a:ext cx="9144000" cy="881063"/>
          </a:xfrm>
        </p:spPr>
        <p:txBody>
          <a:bodyPr/>
          <a:lstStyle/>
          <a:p>
            <a:r>
              <a:rPr lang="en-AU" sz="4400" dirty="0"/>
              <a:t>The </a:t>
            </a:r>
            <a:r>
              <a:rPr lang="en-AU" sz="4400" dirty="0" smtClean="0"/>
              <a:t>challenge </a:t>
            </a:r>
            <a:r>
              <a:rPr lang="en-AU" sz="4400" dirty="0"/>
              <a:t>of </a:t>
            </a:r>
            <a:r>
              <a:rPr lang="en-AU" sz="4400" dirty="0" smtClean="0"/>
              <a:t>moderation</a:t>
            </a:r>
            <a:endParaRPr lang="en-AU" sz="4400" dirty="0"/>
          </a:p>
        </p:txBody>
      </p:sp>
      <p:sp>
        <p:nvSpPr>
          <p:cNvPr id="82963" name="Rectangle 19"/>
          <p:cNvSpPr>
            <a:spLocks noGrp="1" noChangeArrowheads="1"/>
          </p:cNvSpPr>
          <p:nvPr>
            <p:ph type="subTitle" idx="1"/>
          </p:nvPr>
        </p:nvSpPr>
        <p:spPr>
          <a:xfrm>
            <a:off x="179388" y="750888"/>
            <a:ext cx="8785225" cy="5603875"/>
          </a:xfrm>
          <a:noFill/>
          <a:ln/>
        </p:spPr>
        <p:txBody>
          <a:bodyPr/>
          <a:lstStyle/>
          <a:p>
            <a:pPr marL="450850" indent="-450850">
              <a:buClr>
                <a:schemeClr val="hlink"/>
              </a:buClr>
              <a:buFont typeface="Wingdings" pitchFamily="2" charset="2"/>
              <a:buChar char="q"/>
            </a:pPr>
            <a:endParaRPr lang="en-AU"/>
          </a:p>
          <a:p>
            <a:pPr marL="450850" indent="-450850"/>
            <a:endParaRPr lang="en-AU"/>
          </a:p>
        </p:txBody>
      </p:sp>
      <p:sp>
        <p:nvSpPr>
          <p:cNvPr id="82964" name="Text Box 20"/>
          <p:cNvSpPr txBox="1">
            <a:spLocks noChangeArrowheads="1"/>
          </p:cNvSpPr>
          <p:nvPr/>
        </p:nvSpPr>
        <p:spPr bwMode="auto">
          <a:xfrm>
            <a:off x="150813" y="857250"/>
            <a:ext cx="8820150" cy="5595378"/>
          </a:xfrm>
          <a:prstGeom prst="rect">
            <a:avLst/>
          </a:prstGeom>
          <a:noFill/>
          <a:ln w="9525">
            <a:noFill/>
            <a:miter lim="800000"/>
            <a:headEnd/>
            <a:tailEnd/>
          </a:ln>
          <a:effectLst/>
        </p:spPr>
        <p:txBody>
          <a:bodyPr>
            <a:spAutoFit/>
          </a:bodyPr>
          <a:lstStyle/>
          <a:p>
            <a:pPr algn="just">
              <a:lnSpc>
                <a:spcPct val="90000"/>
              </a:lnSpc>
              <a:spcBef>
                <a:spcPts val="0"/>
              </a:spcBef>
            </a:pPr>
            <a:r>
              <a:rPr lang="en-AU" sz="2800" b="1" dirty="0">
                <a:latin typeface="Bookman Old Style" pitchFamily="18" charset="0"/>
              </a:rPr>
              <a:t>“When moderation has prevailed it has often been through sheer exhaustion rather than through wise counsels. When wise men have deliberately chosen the moderate course, they have often been condemned by their friends as weak and yielding. We can look back on history and recognise that such men were strong as well as being wise and that the extremists were weak as well as foolish. But for every thousand men who can recognise this lesson in the history of the past, there is hardly one who is wise enough to apply it in the experiences of the present.”</a:t>
            </a:r>
          </a:p>
          <a:p>
            <a:pPr algn="r">
              <a:spcBef>
                <a:spcPct val="25000"/>
              </a:spcBef>
            </a:pPr>
            <a:r>
              <a:rPr lang="en-AU" sz="2400" b="1" dirty="0">
                <a:solidFill>
                  <a:srgbClr val="00FF00"/>
                </a:solidFill>
              </a:rPr>
              <a:t>Bro. Islip Collyer – “Guiding Light” pg. 83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96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0"/>
                                          </p:stCondLst>
                                        </p:cTn>
                                        <p:tgtEl>
                                          <p:spTgt spid="829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6"/>
          <p:cNvSpPr>
            <a:spLocks noGrp="1" noChangeArrowheads="1"/>
          </p:cNvSpPr>
          <p:nvPr>
            <p:ph type="ftr" sz="quarter" idx="4294967295"/>
          </p:nvPr>
        </p:nvSpPr>
        <p:spPr>
          <a:xfrm>
            <a:off x="431800" y="6308725"/>
            <a:ext cx="3563938" cy="549275"/>
          </a:xfrm>
          <a:prstGeom prst="rect">
            <a:avLst/>
          </a:prstGeom>
        </p:spPr>
        <p:txBody>
          <a:bodyPr/>
          <a:lstStyle/>
          <a:p>
            <a:r>
              <a:rPr lang="en-AU"/>
              <a:t>The Judges of Israel</a:t>
            </a:r>
          </a:p>
        </p:txBody>
      </p:sp>
      <p:graphicFrame>
        <p:nvGraphicFramePr>
          <p:cNvPr id="88101" name="Object 37"/>
          <p:cNvGraphicFramePr>
            <a:graphicFrameLocks noChangeAspect="1"/>
          </p:cNvGraphicFramePr>
          <p:nvPr/>
        </p:nvGraphicFramePr>
        <p:xfrm>
          <a:off x="0" y="-44450"/>
          <a:ext cx="9144000" cy="6902450"/>
        </p:xfrm>
        <a:graphic>
          <a:graphicData uri="http://schemas.openxmlformats.org/presentationml/2006/ole">
            <p:oleObj spid="_x0000_s5122" name="Photo Editor Photo" r:id="rId3" imgW="9135750" imgH="6897063" progId="">
              <p:embed/>
            </p:oleObj>
          </a:graphicData>
        </a:graphic>
      </p:graphicFrame>
      <p:sp>
        <p:nvSpPr>
          <p:cNvPr id="88066" name="Rectangle 2"/>
          <p:cNvSpPr>
            <a:spLocks noGrp="1" noChangeArrowheads="1"/>
          </p:cNvSpPr>
          <p:nvPr>
            <p:ph type="ctrTitle"/>
          </p:nvPr>
        </p:nvSpPr>
        <p:spPr>
          <a:xfrm>
            <a:off x="-152400" y="71438"/>
            <a:ext cx="4716463" cy="1428736"/>
          </a:xfrm>
        </p:spPr>
        <p:txBody>
          <a:bodyPr/>
          <a:lstStyle/>
          <a:p>
            <a:r>
              <a:rPr lang="en-AU" sz="3600" b="0" dirty="0">
                <a:ln>
                  <a:solidFill>
                    <a:schemeClr val="bg1"/>
                  </a:solidFill>
                </a:ln>
                <a:solidFill>
                  <a:srgbClr val="800000"/>
                </a:solidFill>
                <a:latin typeface="Arial Black" pitchFamily="34" charset="0"/>
              </a:rPr>
              <a:t>The </a:t>
            </a:r>
            <a:r>
              <a:rPr lang="en-AU" sz="3600" b="0" dirty="0" smtClean="0">
                <a:ln>
                  <a:solidFill>
                    <a:schemeClr val="bg1"/>
                  </a:solidFill>
                </a:ln>
                <a:solidFill>
                  <a:srgbClr val="800000"/>
                </a:solidFill>
                <a:latin typeface="Arial Black" pitchFamily="34" charset="0"/>
              </a:rPr>
              <a:t>annihilation </a:t>
            </a:r>
            <a:r>
              <a:rPr lang="en-AU" sz="3600" b="0" dirty="0">
                <a:ln>
                  <a:solidFill>
                    <a:schemeClr val="bg1"/>
                  </a:solidFill>
                </a:ln>
                <a:solidFill>
                  <a:srgbClr val="800000"/>
                </a:solidFill>
                <a:latin typeface="Arial Black" pitchFamily="34" charset="0"/>
              </a:rPr>
              <a:t>and </a:t>
            </a:r>
            <a:r>
              <a:rPr lang="en-AU" sz="3600" b="0" dirty="0" smtClean="0">
                <a:ln>
                  <a:solidFill>
                    <a:schemeClr val="bg1"/>
                  </a:solidFill>
                </a:ln>
                <a:solidFill>
                  <a:srgbClr val="800000"/>
                </a:solidFill>
                <a:latin typeface="Arial Black" pitchFamily="34" charset="0"/>
              </a:rPr>
              <a:t>rebuilding </a:t>
            </a:r>
            <a:r>
              <a:rPr lang="en-AU" sz="3600" b="0" dirty="0">
                <a:ln>
                  <a:solidFill>
                    <a:schemeClr val="bg1"/>
                  </a:solidFill>
                </a:ln>
                <a:solidFill>
                  <a:srgbClr val="800000"/>
                </a:solidFill>
                <a:latin typeface="Arial Black" pitchFamily="34" charset="0"/>
              </a:rPr>
              <a:t>of Benjamin</a:t>
            </a:r>
          </a:p>
        </p:txBody>
      </p:sp>
      <p:sp>
        <p:nvSpPr>
          <p:cNvPr id="88102" name="Freeform 38"/>
          <p:cNvSpPr>
            <a:spLocks/>
          </p:cNvSpPr>
          <p:nvPr/>
        </p:nvSpPr>
        <p:spPr bwMode="auto">
          <a:xfrm>
            <a:off x="3529013" y="5014913"/>
            <a:ext cx="3686175" cy="1543050"/>
          </a:xfrm>
          <a:custGeom>
            <a:avLst/>
            <a:gdLst/>
            <a:ahLst/>
            <a:cxnLst>
              <a:cxn ang="0">
                <a:pos x="45" y="315"/>
              </a:cxn>
              <a:cxn ang="0">
                <a:pos x="540" y="279"/>
              </a:cxn>
              <a:cxn ang="0">
                <a:pos x="621" y="243"/>
              </a:cxn>
              <a:cxn ang="0">
                <a:pos x="639" y="216"/>
              </a:cxn>
              <a:cxn ang="0">
                <a:pos x="666" y="207"/>
              </a:cxn>
              <a:cxn ang="0">
                <a:pos x="702" y="99"/>
              </a:cxn>
              <a:cxn ang="0">
                <a:pos x="720" y="72"/>
              </a:cxn>
              <a:cxn ang="0">
                <a:pos x="729" y="45"/>
              </a:cxn>
              <a:cxn ang="0">
                <a:pos x="783" y="27"/>
              </a:cxn>
              <a:cxn ang="0">
                <a:pos x="837" y="0"/>
              </a:cxn>
              <a:cxn ang="0">
                <a:pos x="1080" y="45"/>
              </a:cxn>
              <a:cxn ang="0">
                <a:pos x="1206" y="126"/>
              </a:cxn>
              <a:cxn ang="0">
                <a:pos x="1521" y="252"/>
              </a:cxn>
              <a:cxn ang="0">
                <a:pos x="1728" y="207"/>
              </a:cxn>
              <a:cxn ang="0">
                <a:pos x="1917" y="261"/>
              </a:cxn>
              <a:cxn ang="0">
                <a:pos x="1971" y="297"/>
              </a:cxn>
              <a:cxn ang="0">
                <a:pos x="2151" y="351"/>
              </a:cxn>
              <a:cxn ang="0">
                <a:pos x="2241" y="360"/>
              </a:cxn>
              <a:cxn ang="0">
                <a:pos x="2259" y="549"/>
              </a:cxn>
              <a:cxn ang="0">
                <a:pos x="2268" y="693"/>
              </a:cxn>
              <a:cxn ang="0">
                <a:pos x="2322" y="864"/>
              </a:cxn>
              <a:cxn ang="0">
                <a:pos x="2313" y="891"/>
              </a:cxn>
              <a:cxn ang="0">
                <a:pos x="2259" y="873"/>
              </a:cxn>
              <a:cxn ang="0">
                <a:pos x="2232" y="882"/>
              </a:cxn>
              <a:cxn ang="0">
                <a:pos x="2178" y="864"/>
              </a:cxn>
              <a:cxn ang="0">
                <a:pos x="2169" y="774"/>
              </a:cxn>
              <a:cxn ang="0">
                <a:pos x="2142" y="765"/>
              </a:cxn>
              <a:cxn ang="0">
                <a:pos x="2124" y="693"/>
              </a:cxn>
              <a:cxn ang="0">
                <a:pos x="2106" y="666"/>
              </a:cxn>
              <a:cxn ang="0">
                <a:pos x="2052" y="648"/>
              </a:cxn>
              <a:cxn ang="0">
                <a:pos x="1845" y="702"/>
              </a:cxn>
              <a:cxn ang="0">
                <a:pos x="1737" y="765"/>
              </a:cxn>
              <a:cxn ang="0">
                <a:pos x="1557" y="801"/>
              </a:cxn>
              <a:cxn ang="0">
                <a:pos x="1395" y="765"/>
              </a:cxn>
              <a:cxn ang="0">
                <a:pos x="1341" y="747"/>
              </a:cxn>
              <a:cxn ang="0">
                <a:pos x="1233" y="765"/>
              </a:cxn>
              <a:cxn ang="0">
                <a:pos x="1179" y="774"/>
              </a:cxn>
              <a:cxn ang="0">
                <a:pos x="1152" y="792"/>
              </a:cxn>
              <a:cxn ang="0">
                <a:pos x="1116" y="801"/>
              </a:cxn>
              <a:cxn ang="0">
                <a:pos x="1062" y="837"/>
              </a:cxn>
              <a:cxn ang="0">
                <a:pos x="936" y="909"/>
              </a:cxn>
              <a:cxn ang="0">
                <a:pos x="675" y="972"/>
              </a:cxn>
              <a:cxn ang="0">
                <a:pos x="621" y="954"/>
              </a:cxn>
              <a:cxn ang="0">
                <a:pos x="603" y="927"/>
              </a:cxn>
              <a:cxn ang="0">
                <a:pos x="576" y="909"/>
              </a:cxn>
              <a:cxn ang="0">
                <a:pos x="502" y="846"/>
              </a:cxn>
              <a:cxn ang="0">
                <a:pos x="456" y="772"/>
              </a:cxn>
              <a:cxn ang="0">
                <a:pos x="328" y="736"/>
              </a:cxn>
              <a:cxn ang="0">
                <a:pos x="172" y="635"/>
              </a:cxn>
              <a:cxn ang="0">
                <a:pos x="90" y="486"/>
              </a:cxn>
              <a:cxn ang="0">
                <a:pos x="36" y="459"/>
              </a:cxn>
              <a:cxn ang="0">
                <a:pos x="18" y="432"/>
              </a:cxn>
              <a:cxn ang="0">
                <a:pos x="0" y="378"/>
              </a:cxn>
              <a:cxn ang="0">
                <a:pos x="54" y="333"/>
              </a:cxn>
              <a:cxn ang="0">
                <a:pos x="45" y="315"/>
              </a:cxn>
            </a:cxnLst>
            <a:rect l="0" t="0" r="r" b="b"/>
            <a:pathLst>
              <a:path w="2322" h="972">
                <a:moveTo>
                  <a:pt x="45" y="315"/>
                </a:moveTo>
                <a:cubicBezTo>
                  <a:pt x="210" y="294"/>
                  <a:pt x="373" y="286"/>
                  <a:pt x="540" y="279"/>
                </a:cubicBezTo>
                <a:cubicBezTo>
                  <a:pt x="604" y="258"/>
                  <a:pt x="578" y="272"/>
                  <a:pt x="621" y="243"/>
                </a:cubicBezTo>
                <a:cubicBezTo>
                  <a:pt x="627" y="234"/>
                  <a:pt x="631" y="223"/>
                  <a:pt x="639" y="216"/>
                </a:cubicBezTo>
                <a:cubicBezTo>
                  <a:pt x="646" y="210"/>
                  <a:pt x="660" y="215"/>
                  <a:pt x="666" y="207"/>
                </a:cubicBezTo>
                <a:cubicBezTo>
                  <a:pt x="682" y="184"/>
                  <a:pt x="692" y="128"/>
                  <a:pt x="702" y="99"/>
                </a:cubicBezTo>
                <a:cubicBezTo>
                  <a:pt x="705" y="89"/>
                  <a:pt x="715" y="82"/>
                  <a:pt x="720" y="72"/>
                </a:cubicBezTo>
                <a:cubicBezTo>
                  <a:pt x="724" y="64"/>
                  <a:pt x="721" y="51"/>
                  <a:pt x="729" y="45"/>
                </a:cubicBezTo>
                <a:cubicBezTo>
                  <a:pt x="744" y="34"/>
                  <a:pt x="767" y="38"/>
                  <a:pt x="783" y="27"/>
                </a:cubicBezTo>
                <a:cubicBezTo>
                  <a:pt x="818" y="4"/>
                  <a:pt x="800" y="12"/>
                  <a:pt x="837" y="0"/>
                </a:cubicBezTo>
                <a:cubicBezTo>
                  <a:pt x="1037" y="11"/>
                  <a:pt x="957" y="4"/>
                  <a:pt x="1080" y="45"/>
                </a:cubicBezTo>
                <a:cubicBezTo>
                  <a:pt x="1108" y="88"/>
                  <a:pt x="1162" y="101"/>
                  <a:pt x="1206" y="126"/>
                </a:cubicBezTo>
                <a:cubicBezTo>
                  <a:pt x="1318" y="188"/>
                  <a:pt x="1388" y="233"/>
                  <a:pt x="1521" y="252"/>
                </a:cubicBezTo>
                <a:cubicBezTo>
                  <a:pt x="1584" y="273"/>
                  <a:pt x="1673" y="243"/>
                  <a:pt x="1728" y="207"/>
                </a:cubicBezTo>
                <a:cubicBezTo>
                  <a:pt x="1767" y="213"/>
                  <a:pt x="1882" y="237"/>
                  <a:pt x="1917" y="261"/>
                </a:cubicBezTo>
                <a:cubicBezTo>
                  <a:pt x="1935" y="273"/>
                  <a:pt x="1950" y="290"/>
                  <a:pt x="1971" y="297"/>
                </a:cubicBezTo>
                <a:cubicBezTo>
                  <a:pt x="2030" y="317"/>
                  <a:pt x="2090" y="336"/>
                  <a:pt x="2151" y="351"/>
                </a:cubicBezTo>
                <a:cubicBezTo>
                  <a:pt x="2207" y="340"/>
                  <a:pt x="2211" y="316"/>
                  <a:pt x="2241" y="360"/>
                </a:cubicBezTo>
                <a:cubicBezTo>
                  <a:pt x="2223" y="415"/>
                  <a:pt x="2254" y="491"/>
                  <a:pt x="2259" y="549"/>
                </a:cubicBezTo>
                <a:cubicBezTo>
                  <a:pt x="2263" y="597"/>
                  <a:pt x="2262" y="645"/>
                  <a:pt x="2268" y="693"/>
                </a:cubicBezTo>
                <a:cubicBezTo>
                  <a:pt x="2276" y="750"/>
                  <a:pt x="2308" y="808"/>
                  <a:pt x="2322" y="864"/>
                </a:cubicBezTo>
                <a:cubicBezTo>
                  <a:pt x="2319" y="873"/>
                  <a:pt x="2322" y="890"/>
                  <a:pt x="2313" y="891"/>
                </a:cubicBezTo>
                <a:cubicBezTo>
                  <a:pt x="2294" y="894"/>
                  <a:pt x="2259" y="873"/>
                  <a:pt x="2259" y="873"/>
                </a:cubicBezTo>
                <a:cubicBezTo>
                  <a:pt x="2250" y="876"/>
                  <a:pt x="2241" y="883"/>
                  <a:pt x="2232" y="882"/>
                </a:cubicBezTo>
                <a:cubicBezTo>
                  <a:pt x="2213" y="880"/>
                  <a:pt x="2178" y="864"/>
                  <a:pt x="2178" y="864"/>
                </a:cubicBezTo>
                <a:cubicBezTo>
                  <a:pt x="2175" y="834"/>
                  <a:pt x="2179" y="802"/>
                  <a:pt x="2169" y="774"/>
                </a:cubicBezTo>
                <a:cubicBezTo>
                  <a:pt x="2166" y="765"/>
                  <a:pt x="2147" y="773"/>
                  <a:pt x="2142" y="765"/>
                </a:cubicBezTo>
                <a:cubicBezTo>
                  <a:pt x="2128" y="744"/>
                  <a:pt x="2135" y="715"/>
                  <a:pt x="2124" y="693"/>
                </a:cubicBezTo>
                <a:cubicBezTo>
                  <a:pt x="2119" y="683"/>
                  <a:pt x="2115" y="672"/>
                  <a:pt x="2106" y="666"/>
                </a:cubicBezTo>
                <a:cubicBezTo>
                  <a:pt x="2090" y="656"/>
                  <a:pt x="2052" y="648"/>
                  <a:pt x="2052" y="648"/>
                </a:cubicBezTo>
                <a:cubicBezTo>
                  <a:pt x="1984" y="671"/>
                  <a:pt x="1912" y="680"/>
                  <a:pt x="1845" y="702"/>
                </a:cubicBezTo>
                <a:cubicBezTo>
                  <a:pt x="1821" y="738"/>
                  <a:pt x="1780" y="754"/>
                  <a:pt x="1737" y="765"/>
                </a:cubicBezTo>
                <a:cubicBezTo>
                  <a:pt x="1686" y="799"/>
                  <a:pt x="1617" y="793"/>
                  <a:pt x="1557" y="801"/>
                </a:cubicBezTo>
                <a:cubicBezTo>
                  <a:pt x="1430" y="780"/>
                  <a:pt x="1484" y="795"/>
                  <a:pt x="1395" y="765"/>
                </a:cubicBezTo>
                <a:cubicBezTo>
                  <a:pt x="1377" y="759"/>
                  <a:pt x="1341" y="747"/>
                  <a:pt x="1341" y="747"/>
                </a:cubicBezTo>
                <a:cubicBezTo>
                  <a:pt x="1305" y="753"/>
                  <a:pt x="1269" y="759"/>
                  <a:pt x="1233" y="765"/>
                </a:cubicBezTo>
                <a:cubicBezTo>
                  <a:pt x="1215" y="768"/>
                  <a:pt x="1179" y="774"/>
                  <a:pt x="1179" y="774"/>
                </a:cubicBezTo>
                <a:cubicBezTo>
                  <a:pt x="1170" y="780"/>
                  <a:pt x="1162" y="788"/>
                  <a:pt x="1152" y="792"/>
                </a:cubicBezTo>
                <a:cubicBezTo>
                  <a:pt x="1141" y="797"/>
                  <a:pt x="1127" y="795"/>
                  <a:pt x="1116" y="801"/>
                </a:cubicBezTo>
                <a:cubicBezTo>
                  <a:pt x="1022" y="855"/>
                  <a:pt x="1146" y="809"/>
                  <a:pt x="1062" y="837"/>
                </a:cubicBezTo>
                <a:cubicBezTo>
                  <a:pt x="1023" y="896"/>
                  <a:pt x="986" y="875"/>
                  <a:pt x="936" y="909"/>
                </a:cubicBezTo>
                <a:cubicBezTo>
                  <a:pt x="863" y="957"/>
                  <a:pt x="759" y="963"/>
                  <a:pt x="675" y="972"/>
                </a:cubicBezTo>
                <a:cubicBezTo>
                  <a:pt x="657" y="966"/>
                  <a:pt x="639" y="960"/>
                  <a:pt x="621" y="954"/>
                </a:cubicBezTo>
                <a:cubicBezTo>
                  <a:pt x="611" y="951"/>
                  <a:pt x="611" y="935"/>
                  <a:pt x="603" y="927"/>
                </a:cubicBezTo>
                <a:cubicBezTo>
                  <a:pt x="595" y="919"/>
                  <a:pt x="586" y="913"/>
                  <a:pt x="576" y="909"/>
                </a:cubicBezTo>
                <a:cubicBezTo>
                  <a:pt x="515" y="882"/>
                  <a:pt x="547" y="873"/>
                  <a:pt x="502" y="846"/>
                </a:cubicBezTo>
                <a:cubicBezTo>
                  <a:pt x="492" y="827"/>
                  <a:pt x="493" y="796"/>
                  <a:pt x="456" y="772"/>
                </a:cubicBezTo>
                <a:cubicBezTo>
                  <a:pt x="414" y="709"/>
                  <a:pt x="373" y="766"/>
                  <a:pt x="328" y="736"/>
                </a:cubicBezTo>
                <a:cubicBezTo>
                  <a:pt x="311" y="670"/>
                  <a:pt x="209" y="691"/>
                  <a:pt x="172" y="635"/>
                </a:cubicBezTo>
                <a:cubicBezTo>
                  <a:pt x="152" y="605"/>
                  <a:pt x="119" y="509"/>
                  <a:pt x="90" y="486"/>
                </a:cubicBezTo>
                <a:cubicBezTo>
                  <a:pt x="74" y="473"/>
                  <a:pt x="53" y="470"/>
                  <a:pt x="36" y="459"/>
                </a:cubicBezTo>
                <a:cubicBezTo>
                  <a:pt x="30" y="450"/>
                  <a:pt x="22" y="442"/>
                  <a:pt x="18" y="432"/>
                </a:cubicBezTo>
                <a:cubicBezTo>
                  <a:pt x="10" y="415"/>
                  <a:pt x="0" y="378"/>
                  <a:pt x="0" y="378"/>
                </a:cubicBezTo>
                <a:cubicBezTo>
                  <a:pt x="13" y="338"/>
                  <a:pt x="7" y="317"/>
                  <a:pt x="54" y="333"/>
                </a:cubicBezTo>
                <a:cubicBezTo>
                  <a:pt x="93" y="320"/>
                  <a:pt x="90" y="326"/>
                  <a:pt x="45" y="315"/>
                </a:cubicBezTo>
                <a:close/>
              </a:path>
            </a:pathLst>
          </a:custGeom>
          <a:noFill/>
          <a:ln w="57150" cmpd="sng">
            <a:solidFill>
              <a:srgbClr val="FF0000"/>
            </a:solidFill>
            <a:round/>
            <a:headEnd/>
            <a:tailEnd/>
          </a:ln>
          <a:effectLst/>
        </p:spPr>
        <p:txBody>
          <a:bodyPr/>
          <a:lstStyle/>
          <a:p>
            <a:endParaRPr lang="en-AU"/>
          </a:p>
        </p:txBody>
      </p:sp>
      <p:sp>
        <p:nvSpPr>
          <p:cNvPr id="88086" name="AutoShape 22"/>
          <p:cNvSpPr>
            <a:spLocks noChangeArrowheads="1"/>
          </p:cNvSpPr>
          <p:nvPr/>
        </p:nvSpPr>
        <p:spPr bwMode="auto">
          <a:xfrm rot="-1052729">
            <a:off x="2987675" y="5976938"/>
            <a:ext cx="1727200" cy="773112"/>
          </a:xfrm>
          <a:prstGeom prst="rightArrow">
            <a:avLst>
              <a:gd name="adj1" fmla="val 50000"/>
              <a:gd name="adj2" fmla="val 55852"/>
            </a:avLst>
          </a:prstGeom>
          <a:solidFill>
            <a:srgbClr val="00FF00"/>
          </a:solidFill>
          <a:ln w="9525">
            <a:solidFill>
              <a:srgbClr val="000000"/>
            </a:solidFill>
            <a:miter lim="800000"/>
            <a:headEnd/>
            <a:tailEnd/>
          </a:ln>
          <a:effectLst/>
        </p:spPr>
        <p:txBody>
          <a:bodyPr wrap="none" anchor="ctr"/>
          <a:lstStyle/>
          <a:p>
            <a:pPr algn="ctr"/>
            <a:r>
              <a:rPr lang="en-AU" sz="2400" dirty="0" err="1">
                <a:solidFill>
                  <a:srgbClr val="000000"/>
                </a:solidFill>
                <a:latin typeface="Impact" pitchFamily="34" charset="0"/>
              </a:rPr>
              <a:t>Gibeah</a:t>
            </a:r>
            <a:endParaRPr lang="en-AU" sz="2400" dirty="0">
              <a:solidFill>
                <a:srgbClr val="000000"/>
              </a:solidFill>
              <a:latin typeface="Impact" pitchFamily="34" charset="0"/>
            </a:endParaRPr>
          </a:p>
        </p:txBody>
      </p:sp>
      <p:sp>
        <p:nvSpPr>
          <p:cNvPr id="88103" name="Freeform 39"/>
          <p:cNvSpPr>
            <a:spLocks/>
          </p:cNvSpPr>
          <p:nvPr/>
        </p:nvSpPr>
        <p:spPr bwMode="auto">
          <a:xfrm>
            <a:off x="5219700" y="908050"/>
            <a:ext cx="2305050" cy="2736850"/>
          </a:xfrm>
          <a:custGeom>
            <a:avLst/>
            <a:gdLst/>
            <a:ahLst/>
            <a:cxnLst>
              <a:cxn ang="0">
                <a:pos x="0" y="3176"/>
              </a:cxn>
              <a:cxn ang="0">
                <a:pos x="503" y="1786"/>
              </a:cxn>
              <a:cxn ang="0">
                <a:pos x="1271" y="499"/>
              </a:cxn>
              <a:cxn ang="0">
                <a:pos x="1679" y="0"/>
              </a:cxn>
            </a:cxnLst>
            <a:rect l="0" t="0" r="r" b="b"/>
            <a:pathLst>
              <a:path w="1679" h="3176">
                <a:moveTo>
                  <a:pt x="0" y="3176"/>
                </a:moveTo>
                <a:cubicBezTo>
                  <a:pt x="84" y="2944"/>
                  <a:pt x="291" y="2232"/>
                  <a:pt x="503" y="1786"/>
                </a:cubicBezTo>
                <a:cubicBezTo>
                  <a:pt x="715" y="1340"/>
                  <a:pt x="1075" y="797"/>
                  <a:pt x="1271" y="499"/>
                </a:cubicBezTo>
                <a:cubicBezTo>
                  <a:pt x="1467" y="201"/>
                  <a:pt x="1611" y="83"/>
                  <a:pt x="1679" y="0"/>
                </a:cubicBezTo>
              </a:path>
            </a:pathLst>
          </a:custGeom>
          <a:noFill/>
          <a:ln w="127000" cmpd="sng">
            <a:solidFill>
              <a:srgbClr val="FF0000"/>
            </a:solidFill>
            <a:round/>
            <a:headEnd type="none" w="med" len="med"/>
            <a:tailEnd type="triangle" w="med" len="med"/>
          </a:ln>
          <a:effectLst/>
        </p:spPr>
        <p:txBody>
          <a:bodyPr/>
          <a:lstStyle/>
          <a:p>
            <a:endParaRPr lang="en-AU"/>
          </a:p>
        </p:txBody>
      </p:sp>
      <p:sp>
        <p:nvSpPr>
          <p:cNvPr id="88104" name="Freeform 40"/>
          <p:cNvSpPr>
            <a:spLocks/>
          </p:cNvSpPr>
          <p:nvPr/>
        </p:nvSpPr>
        <p:spPr bwMode="auto">
          <a:xfrm>
            <a:off x="5435600" y="908050"/>
            <a:ext cx="2176463" cy="2808288"/>
          </a:xfrm>
          <a:custGeom>
            <a:avLst/>
            <a:gdLst/>
            <a:ahLst/>
            <a:cxnLst>
              <a:cxn ang="0">
                <a:pos x="1437" y="0"/>
              </a:cxn>
              <a:cxn ang="0">
                <a:pos x="1437" y="409"/>
              </a:cxn>
              <a:cxn ang="0">
                <a:pos x="1377" y="697"/>
              </a:cxn>
              <a:cxn ang="0">
                <a:pos x="1305" y="994"/>
              </a:cxn>
              <a:cxn ang="0">
                <a:pos x="1143" y="1363"/>
              </a:cxn>
              <a:cxn ang="0">
                <a:pos x="936" y="1795"/>
              </a:cxn>
              <a:cxn ang="0">
                <a:pos x="765" y="2038"/>
              </a:cxn>
              <a:cxn ang="0">
                <a:pos x="122" y="2994"/>
              </a:cxn>
              <a:cxn ang="0">
                <a:pos x="31" y="3085"/>
              </a:cxn>
            </a:cxnLst>
            <a:rect l="0" t="0" r="r" b="b"/>
            <a:pathLst>
              <a:path w="1447" h="3168">
                <a:moveTo>
                  <a:pt x="1437" y="0"/>
                </a:moveTo>
                <a:cubicBezTo>
                  <a:pt x="1444" y="148"/>
                  <a:pt x="1447" y="293"/>
                  <a:pt x="1437" y="409"/>
                </a:cubicBezTo>
                <a:cubicBezTo>
                  <a:pt x="1427" y="525"/>
                  <a:pt x="1399" y="600"/>
                  <a:pt x="1377" y="697"/>
                </a:cubicBezTo>
                <a:cubicBezTo>
                  <a:pt x="1355" y="794"/>
                  <a:pt x="1344" y="883"/>
                  <a:pt x="1305" y="994"/>
                </a:cubicBezTo>
                <a:cubicBezTo>
                  <a:pt x="1266" y="1105"/>
                  <a:pt x="1204" y="1230"/>
                  <a:pt x="1143" y="1363"/>
                </a:cubicBezTo>
                <a:cubicBezTo>
                  <a:pt x="1082" y="1496"/>
                  <a:pt x="999" y="1683"/>
                  <a:pt x="936" y="1795"/>
                </a:cubicBezTo>
                <a:cubicBezTo>
                  <a:pt x="873" y="1907"/>
                  <a:pt x="901" y="1838"/>
                  <a:pt x="765" y="2038"/>
                </a:cubicBezTo>
                <a:cubicBezTo>
                  <a:pt x="629" y="2238"/>
                  <a:pt x="244" y="2820"/>
                  <a:pt x="122" y="2994"/>
                </a:cubicBezTo>
                <a:cubicBezTo>
                  <a:pt x="0" y="3168"/>
                  <a:pt x="20" y="3130"/>
                  <a:pt x="31" y="3085"/>
                </a:cubicBezTo>
              </a:path>
            </a:pathLst>
          </a:custGeom>
          <a:noFill/>
          <a:ln w="127000" cmpd="sng">
            <a:solidFill>
              <a:srgbClr val="FF0066"/>
            </a:solidFill>
            <a:round/>
            <a:headEnd type="none" w="med" len="med"/>
            <a:tailEnd type="triangle" w="med" len="med"/>
          </a:ln>
          <a:effectLst/>
        </p:spPr>
        <p:txBody>
          <a:bodyPr/>
          <a:lstStyle/>
          <a:p>
            <a:endParaRPr lang="en-AU"/>
          </a:p>
        </p:txBody>
      </p:sp>
      <p:sp>
        <p:nvSpPr>
          <p:cNvPr id="88105" name="Freeform 41"/>
          <p:cNvSpPr>
            <a:spLocks/>
          </p:cNvSpPr>
          <p:nvPr/>
        </p:nvSpPr>
        <p:spPr bwMode="auto">
          <a:xfrm>
            <a:off x="4333875" y="3716338"/>
            <a:ext cx="885825" cy="2284430"/>
          </a:xfrm>
          <a:custGeom>
            <a:avLst/>
            <a:gdLst/>
            <a:ahLst/>
            <a:cxnLst>
              <a:cxn ang="0">
                <a:pos x="241" y="1361"/>
              </a:cxn>
              <a:cxn ang="0">
                <a:pos x="123" y="1196"/>
              </a:cxn>
              <a:cxn ang="0">
                <a:pos x="42" y="989"/>
              </a:cxn>
              <a:cxn ang="0">
                <a:pos x="6" y="764"/>
              </a:cxn>
              <a:cxn ang="0">
                <a:pos x="6" y="548"/>
              </a:cxn>
              <a:cxn ang="0">
                <a:pos x="33" y="404"/>
              </a:cxn>
              <a:cxn ang="0">
                <a:pos x="114" y="260"/>
              </a:cxn>
              <a:cxn ang="0">
                <a:pos x="195" y="182"/>
              </a:cxn>
              <a:cxn ang="0">
                <a:pos x="331" y="91"/>
              </a:cxn>
              <a:cxn ang="0">
                <a:pos x="468" y="46"/>
              </a:cxn>
              <a:cxn ang="0">
                <a:pos x="558" y="0"/>
              </a:cxn>
            </a:cxnLst>
            <a:rect l="0" t="0" r="r" b="b"/>
            <a:pathLst>
              <a:path w="558" h="1361">
                <a:moveTo>
                  <a:pt x="241" y="1361"/>
                </a:moveTo>
                <a:cubicBezTo>
                  <a:pt x="221" y="1333"/>
                  <a:pt x="156" y="1258"/>
                  <a:pt x="123" y="1196"/>
                </a:cubicBezTo>
                <a:cubicBezTo>
                  <a:pt x="90" y="1134"/>
                  <a:pt x="62" y="1061"/>
                  <a:pt x="42" y="989"/>
                </a:cubicBezTo>
                <a:cubicBezTo>
                  <a:pt x="22" y="917"/>
                  <a:pt x="12" y="837"/>
                  <a:pt x="6" y="764"/>
                </a:cubicBezTo>
                <a:cubicBezTo>
                  <a:pt x="0" y="691"/>
                  <a:pt x="2" y="608"/>
                  <a:pt x="6" y="548"/>
                </a:cubicBezTo>
                <a:cubicBezTo>
                  <a:pt x="10" y="488"/>
                  <a:pt x="15" y="452"/>
                  <a:pt x="33" y="404"/>
                </a:cubicBezTo>
                <a:cubicBezTo>
                  <a:pt x="51" y="356"/>
                  <a:pt x="87" y="297"/>
                  <a:pt x="114" y="260"/>
                </a:cubicBezTo>
                <a:cubicBezTo>
                  <a:pt x="141" y="223"/>
                  <a:pt x="159" y="210"/>
                  <a:pt x="195" y="182"/>
                </a:cubicBezTo>
                <a:cubicBezTo>
                  <a:pt x="231" y="154"/>
                  <a:pt x="286" y="114"/>
                  <a:pt x="331" y="91"/>
                </a:cubicBezTo>
                <a:cubicBezTo>
                  <a:pt x="376" y="68"/>
                  <a:pt x="430" y="61"/>
                  <a:pt x="468" y="46"/>
                </a:cubicBezTo>
                <a:cubicBezTo>
                  <a:pt x="506" y="31"/>
                  <a:pt x="532" y="15"/>
                  <a:pt x="558" y="0"/>
                </a:cubicBezTo>
              </a:path>
            </a:pathLst>
          </a:custGeom>
          <a:noFill/>
          <a:ln w="127000" cmpd="sng">
            <a:solidFill>
              <a:srgbClr val="0033CC"/>
            </a:solidFill>
            <a:round/>
            <a:headEnd type="none" w="med" len="med"/>
            <a:tailEnd type="triangle" w="med" len="med"/>
          </a:ln>
          <a:effectLst/>
        </p:spPr>
        <p:txBody>
          <a:bodyPr/>
          <a:lstStyle/>
          <a:p>
            <a:endParaRPr lang="en-AU"/>
          </a:p>
        </p:txBody>
      </p:sp>
      <p:sp>
        <p:nvSpPr>
          <p:cNvPr id="88106" name="Freeform 42"/>
          <p:cNvSpPr>
            <a:spLocks/>
          </p:cNvSpPr>
          <p:nvPr/>
        </p:nvSpPr>
        <p:spPr bwMode="auto">
          <a:xfrm>
            <a:off x="4857752" y="3789363"/>
            <a:ext cx="858837" cy="2354281"/>
          </a:xfrm>
          <a:custGeom>
            <a:avLst/>
            <a:gdLst/>
            <a:ahLst/>
            <a:cxnLst>
              <a:cxn ang="0">
                <a:pos x="136" y="0"/>
              </a:cxn>
              <a:cxn ang="0">
                <a:pos x="227" y="136"/>
              </a:cxn>
              <a:cxn ang="0">
                <a:pos x="294" y="322"/>
              </a:cxn>
              <a:cxn ang="0">
                <a:pos x="348" y="574"/>
              </a:cxn>
              <a:cxn ang="0">
                <a:pos x="357" y="736"/>
              </a:cxn>
              <a:cxn ang="0">
                <a:pos x="339" y="871"/>
              </a:cxn>
              <a:cxn ang="0">
                <a:pos x="272" y="998"/>
              </a:cxn>
              <a:cxn ang="0">
                <a:pos x="136" y="1179"/>
              </a:cxn>
              <a:cxn ang="0">
                <a:pos x="0" y="1361"/>
              </a:cxn>
            </a:cxnLst>
            <a:rect l="0" t="0" r="r" b="b"/>
            <a:pathLst>
              <a:path w="358" h="1361">
                <a:moveTo>
                  <a:pt x="136" y="0"/>
                </a:moveTo>
                <a:cubicBezTo>
                  <a:pt x="170" y="41"/>
                  <a:pt x="201" y="82"/>
                  <a:pt x="227" y="136"/>
                </a:cubicBezTo>
                <a:cubicBezTo>
                  <a:pt x="253" y="190"/>
                  <a:pt x="274" y="249"/>
                  <a:pt x="294" y="322"/>
                </a:cubicBezTo>
                <a:cubicBezTo>
                  <a:pt x="314" y="395"/>
                  <a:pt x="338" y="505"/>
                  <a:pt x="348" y="574"/>
                </a:cubicBezTo>
                <a:cubicBezTo>
                  <a:pt x="358" y="643"/>
                  <a:pt x="358" y="687"/>
                  <a:pt x="357" y="736"/>
                </a:cubicBezTo>
                <a:cubicBezTo>
                  <a:pt x="356" y="785"/>
                  <a:pt x="353" y="827"/>
                  <a:pt x="339" y="871"/>
                </a:cubicBezTo>
                <a:cubicBezTo>
                  <a:pt x="325" y="915"/>
                  <a:pt x="306" y="947"/>
                  <a:pt x="272" y="998"/>
                </a:cubicBezTo>
                <a:cubicBezTo>
                  <a:pt x="238" y="1049"/>
                  <a:pt x="181" y="1119"/>
                  <a:pt x="136" y="1179"/>
                </a:cubicBezTo>
                <a:cubicBezTo>
                  <a:pt x="91" y="1239"/>
                  <a:pt x="23" y="1331"/>
                  <a:pt x="0" y="1361"/>
                </a:cubicBezTo>
              </a:path>
            </a:pathLst>
          </a:custGeom>
          <a:noFill/>
          <a:ln w="127000">
            <a:solidFill>
              <a:srgbClr val="0033CC"/>
            </a:solidFill>
            <a:round/>
            <a:headEnd type="none" w="med" len="med"/>
            <a:tailEnd type="triangle" w="med" len="med"/>
          </a:ln>
          <a:effectLst/>
        </p:spPr>
        <p:txBody>
          <a:bodyPr/>
          <a:lstStyle/>
          <a:p>
            <a:endParaRPr lang="en-AU"/>
          </a:p>
        </p:txBody>
      </p:sp>
      <p:sp>
        <p:nvSpPr>
          <p:cNvPr id="88107" name="AutoShape 43"/>
          <p:cNvSpPr>
            <a:spLocks noChangeArrowheads="1"/>
          </p:cNvSpPr>
          <p:nvPr/>
        </p:nvSpPr>
        <p:spPr bwMode="auto">
          <a:xfrm>
            <a:off x="7143768" y="285729"/>
            <a:ext cx="1223962" cy="839810"/>
          </a:xfrm>
          <a:prstGeom prst="irregularSeal1">
            <a:avLst/>
          </a:prstGeom>
          <a:noFill/>
          <a:ln w="57150">
            <a:solidFill>
              <a:srgbClr val="FF0000"/>
            </a:solidFill>
            <a:miter lim="800000"/>
            <a:headEnd/>
            <a:tailEnd/>
          </a:ln>
          <a:effectLst/>
        </p:spPr>
        <p:txBody>
          <a:bodyPr wrap="none" anchor="ctr"/>
          <a:lstStyle/>
          <a:p>
            <a:endParaRPr lang="en-AU"/>
          </a:p>
        </p:txBody>
      </p:sp>
      <p:sp>
        <p:nvSpPr>
          <p:cNvPr id="88108" name="Freeform 44"/>
          <p:cNvSpPr>
            <a:spLocks/>
          </p:cNvSpPr>
          <p:nvPr/>
        </p:nvSpPr>
        <p:spPr bwMode="auto">
          <a:xfrm>
            <a:off x="4714876" y="3789363"/>
            <a:ext cx="504824" cy="2211405"/>
          </a:xfrm>
          <a:custGeom>
            <a:avLst/>
            <a:gdLst/>
            <a:ahLst/>
            <a:cxnLst>
              <a:cxn ang="0">
                <a:pos x="30" y="1270"/>
              </a:cxn>
              <a:cxn ang="0">
                <a:pos x="30" y="726"/>
              </a:cxn>
              <a:cxn ang="0">
                <a:pos x="211" y="0"/>
              </a:cxn>
            </a:cxnLst>
            <a:rect l="0" t="0" r="r" b="b"/>
            <a:pathLst>
              <a:path w="211" h="1270">
                <a:moveTo>
                  <a:pt x="30" y="1270"/>
                </a:moveTo>
                <a:cubicBezTo>
                  <a:pt x="15" y="1104"/>
                  <a:pt x="0" y="938"/>
                  <a:pt x="30" y="726"/>
                </a:cubicBezTo>
                <a:cubicBezTo>
                  <a:pt x="60" y="514"/>
                  <a:pt x="181" y="121"/>
                  <a:pt x="211" y="0"/>
                </a:cubicBezTo>
              </a:path>
            </a:pathLst>
          </a:custGeom>
          <a:noFill/>
          <a:ln w="127000" cmpd="sng">
            <a:solidFill>
              <a:srgbClr val="FF0066"/>
            </a:solidFill>
            <a:round/>
            <a:headEnd type="none" w="med" len="med"/>
            <a:tailEnd type="triangle" w="med" len="med"/>
          </a:ln>
          <a:effectLst/>
        </p:spPr>
        <p:txBody>
          <a:bodyPr/>
          <a:lstStyle/>
          <a:p>
            <a:endParaRPr lang="en-AU"/>
          </a:p>
        </p:txBody>
      </p:sp>
      <p:sp>
        <p:nvSpPr>
          <p:cNvPr id="88109" name="Freeform 45"/>
          <p:cNvSpPr>
            <a:spLocks/>
          </p:cNvSpPr>
          <p:nvPr/>
        </p:nvSpPr>
        <p:spPr bwMode="auto">
          <a:xfrm>
            <a:off x="5245100" y="3860800"/>
            <a:ext cx="334963" cy="1639902"/>
          </a:xfrm>
          <a:custGeom>
            <a:avLst/>
            <a:gdLst/>
            <a:ahLst/>
            <a:cxnLst>
              <a:cxn ang="0">
                <a:pos x="30" y="0"/>
              </a:cxn>
              <a:cxn ang="0">
                <a:pos x="30" y="227"/>
              </a:cxn>
              <a:cxn ang="0">
                <a:pos x="211" y="726"/>
              </a:cxn>
            </a:cxnLst>
            <a:rect l="0" t="0" r="r" b="b"/>
            <a:pathLst>
              <a:path w="211" h="726">
                <a:moveTo>
                  <a:pt x="30" y="0"/>
                </a:moveTo>
                <a:cubicBezTo>
                  <a:pt x="15" y="53"/>
                  <a:pt x="0" y="106"/>
                  <a:pt x="30" y="227"/>
                </a:cubicBezTo>
                <a:cubicBezTo>
                  <a:pt x="60" y="348"/>
                  <a:pt x="135" y="537"/>
                  <a:pt x="211" y="726"/>
                </a:cubicBezTo>
              </a:path>
            </a:pathLst>
          </a:custGeom>
          <a:noFill/>
          <a:ln w="127000" cmpd="sng">
            <a:solidFill>
              <a:srgbClr val="FF0066"/>
            </a:solidFill>
            <a:round/>
            <a:headEnd type="none" w="med" len="med"/>
            <a:tailEnd type="triangle" w="med" len="med"/>
          </a:ln>
          <a:effectLst/>
        </p:spPr>
        <p:txBody>
          <a:bodyPr/>
          <a:lstStyle/>
          <a:p>
            <a:endParaRPr lang="en-AU"/>
          </a:p>
        </p:txBody>
      </p:sp>
      <p:sp>
        <p:nvSpPr>
          <p:cNvPr id="16" name="TextBox 15"/>
          <p:cNvSpPr txBox="1"/>
          <p:nvPr/>
        </p:nvSpPr>
        <p:spPr>
          <a:xfrm>
            <a:off x="0" y="1643050"/>
            <a:ext cx="3500430" cy="1815882"/>
          </a:xfrm>
          <a:prstGeom prst="rect">
            <a:avLst/>
          </a:prstGeom>
          <a:solidFill>
            <a:schemeClr val="bg1"/>
          </a:solidFill>
        </p:spPr>
        <p:txBody>
          <a:bodyPr wrap="square" rtlCol="0">
            <a:spAutoFit/>
          </a:bodyPr>
          <a:lstStyle/>
          <a:p>
            <a:pPr algn="ctr"/>
            <a:r>
              <a:rPr lang="en-AU" sz="2800" b="1" dirty="0" smtClean="0">
                <a:solidFill>
                  <a:srgbClr val="FFFF00"/>
                </a:solidFill>
              </a:rPr>
              <a:t>12,000 Israelites annihilate </a:t>
            </a:r>
            <a:r>
              <a:rPr lang="en-AU" sz="2800" b="1" dirty="0" err="1" smtClean="0">
                <a:solidFill>
                  <a:srgbClr val="FFFF00"/>
                </a:solidFill>
              </a:rPr>
              <a:t>Jabesh-gilead</a:t>
            </a:r>
            <a:r>
              <a:rPr lang="en-AU" sz="2800" b="1" dirty="0" smtClean="0">
                <a:solidFill>
                  <a:srgbClr val="FFFF00"/>
                </a:solidFill>
              </a:rPr>
              <a:t> and return with 400 virgins</a:t>
            </a:r>
            <a:endParaRPr lang="en-AU" sz="2800" b="1" dirty="0">
              <a:solidFill>
                <a:srgbClr val="FFFF00"/>
              </a:solidFill>
            </a:endParaRPr>
          </a:p>
        </p:txBody>
      </p:sp>
      <p:sp>
        <p:nvSpPr>
          <p:cNvPr id="17" name="TextBox 16"/>
          <p:cNvSpPr txBox="1"/>
          <p:nvPr/>
        </p:nvSpPr>
        <p:spPr>
          <a:xfrm>
            <a:off x="6286512" y="4143380"/>
            <a:ext cx="2857488" cy="1384995"/>
          </a:xfrm>
          <a:prstGeom prst="rect">
            <a:avLst/>
          </a:prstGeom>
          <a:solidFill>
            <a:schemeClr val="bg1"/>
          </a:solidFill>
        </p:spPr>
        <p:txBody>
          <a:bodyPr wrap="square" rtlCol="0">
            <a:spAutoFit/>
          </a:bodyPr>
          <a:lstStyle/>
          <a:p>
            <a:pPr algn="ctr"/>
            <a:r>
              <a:rPr lang="en-AU" sz="2800" b="1" dirty="0" smtClean="0">
                <a:solidFill>
                  <a:srgbClr val="FFFF00"/>
                </a:solidFill>
              </a:rPr>
              <a:t>400 </a:t>
            </a:r>
            <a:r>
              <a:rPr lang="en-AU" sz="2800" b="1" dirty="0" err="1" smtClean="0">
                <a:solidFill>
                  <a:srgbClr val="FFFF00"/>
                </a:solidFill>
              </a:rPr>
              <a:t>Benjamites</a:t>
            </a:r>
            <a:r>
              <a:rPr lang="en-AU" sz="2800" b="1" dirty="0" smtClean="0">
                <a:solidFill>
                  <a:srgbClr val="FFFF00"/>
                </a:solidFill>
              </a:rPr>
              <a:t> take their wives home</a:t>
            </a:r>
            <a:endParaRPr lang="en-AU" sz="2800" b="1" dirty="0">
              <a:solidFill>
                <a:srgbClr val="FFFF00"/>
              </a:solidFill>
            </a:endParaRPr>
          </a:p>
        </p:txBody>
      </p:sp>
      <p:sp>
        <p:nvSpPr>
          <p:cNvPr id="18" name="TextBox 17"/>
          <p:cNvSpPr txBox="1"/>
          <p:nvPr/>
        </p:nvSpPr>
        <p:spPr>
          <a:xfrm>
            <a:off x="0" y="3655006"/>
            <a:ext cx="4214778" cy="1255728"/>
          </a:xfrm>
          <a:prstGeom prst="rect">
            <a:avLst/>
          </a:prstGeom>
          <a:solidFill>
            <a:schemeClr val="bg1"/>
          </a:solidFill>
        </p:spPr>
        <p:txBody>
          <a:bodyPr wrap="square" rtlCol="0">
            <a:spAutoFit/>
          </a:bodyPr>
          <a:lstStyle/>
          <a:p>
            <a:pPr algn="ctr">
              <a:lnSpc>
                <a:spcPct val="90000"/>
              </a:lnSpc>
            </a:pPr>
            <a:r>
              <a:rPr lang="en-AU" sz="2800" b="1" dirty="0" smtClean="0">
                <a:solidFill>
                  <a:srgbClr val="FFFF00"/>
                </a:solidFill>
              </a:rPr>
              <a:t>200 virgins abducted from Shiloh to circumvent the oath</a:t>
            </a:r>
            <a:endParaRPr lang="en-AU" sz="2800" b="1" dirty="0">
              <a:solidFill>
                <a:srgbClr val="FFFF00"/>
              </a:solidFill>
            </a:endParaRPr>
          </a:p>
        </p:txBody>
      </p:sp>
      <p:sp>
        <p:nvSpPr>
          <p:cNvPr id="19" name="TextBox 18"/>
          <p:cNvSpPr txBox="1"/>
          <p:nvPr/>
        </p:nvSpPr>
        <p:spPr>
          <a:xfrm>
            <a:off x="0" y="5038736"/>
            <a:ext cx="3143240" cy="1815882"/>
          </a:xfrm>
          <a:prstGeom prst="rect">
            <a:avLst/>
          </a:prstGeom>
          <a:solidFill>
            <a:schemeClr val="bg1"/>
          </a:solidFill>
        </p:spPr>
        <p:txBody>
          <a:bodyPr wrap="square" rtlCol="0">
            <a:spAutoFit/>
          </a:bodyPr>
          <a:lstStyle/>
          <a:p>
            <a:pPr algn="ctr"/>
            <a:r>
              <a:rPr lang="en-AU" sz="2800" b="1" dirty="0" smtClean="0">
                <a:solidFill>
                  <a:srgbClr val="FFFF00"/>
                </a:solidFill>
              </a:rPr>
              <a:t>Israel return to Shiloh victorious but in a bind of their own making</a:t>
            </a:r>
            <a:endParaRPr lang="en-AU" sz="2800" b="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086"/>
                                        </p:tgtEl>
                                        <p:attrNameLst>
                                          <p:attrName>style.visibility</p:attrName>
                                        </p:attrNameLst>
                                      </p:cBhvr>
                                      <p:to>
                                        <p:strVal val="visible"/>
                                      </p:to>
                                    </p:set>
                                    <p:animEffect transition="in" filter="wipe(left)">
                                      <p:cBhvr>
                                        <p:cTn id="7" dur="500"/>
                                        <p:tgtEl>
                                          <p:spTgt spid="88086"/>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88102"/>
                                        </p:tgtEl>
                                        <p:attrNameLst>
                                          <p:attrName>style.visibility</p:attrName>
                                        </p:attrNameLst>
                                      </p:cBhvr>
                                      <p:to>
                                        <p:strVal val="visible"/>
                                      </p:to>
                                    </p:set>
                                  </p:childTnLst>
                                  <p:subTnLst>
                                    <p:set>
                                      <p:cBhvr override="childStyle">
                                        <p:cTn dur="1" fill="hold" display="0" masterRel="nextClick" afterEffect="1"/>
                                        <p:tgtEl>
                                          <p:spTgt spid="8810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8108"/>
                                        </p:tgtEl>
                                        <p:attrNameLst>
                                          <p:attrName>style.visibility</p:attrName>
                                        </p:attrNameLst>
                                      </p:cBhvr>
                                      <p:to>
                                        <p:strVal val="visible"/>
                                      </p:to>
                                    </p:set>
                                    <p:animEffect transition="in" filter="wipe(down)">
                                      <p:cBhvr>
                                        <p:cTn id="15" dur="2000"/>
                                        <p:tgtEl>
                                          <p:spTgt spid="881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88086"/>
                                        </p:tgtEl>
                                        <p:attrNameLst>
                                          <p:attrName>style.visibility</p:attrName>
                                        </p:attrNameLst>
                                      </p:cBhvr>
                                      <p:to>
                                        <p:strVal val="hidden"/>
                                      </p:to>
                                    </p:se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88103"/>
                                        </p:tgtEl>
                                        <p:attrNameLst>
                                          <p:attrName>style.visibility</p:attrName>
                                        </p:attrNameLst>
                                      </p:cBhvr>
                                      <p:to>
                                        <p:strVal val="visible"/>
                                      </p:to>
                                    </p:set>
                                    <p:animEffect transition="in" filter="wipe(down)">
                                      <p:cBhvr>
                                        <p:cTn id="24" dur="3000"/>
                                        <p:tgtEl>
                                          <p:spTgt spid="8810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par>
                          <p:cTn id="28" fill="hold">
                            <p:stCondLst>
                              <p:cond delay="5000"/>
                            </p:stCondLst>
                            <p:childTnLst>
                              <p:par>
                                <p:cTn id="29" presetID="1" presetClass="exit" presetSubtype="0" fill="hold" grpId="1" nodeType="afterEffect">
                                  <p:stCondLst>
                                    <p:cond delay="0"/>
                                  </p:stCondLst>
                                  <p:childTnLst>
                                    <p:set>
                                      <p:cBhvr>
                                        <p:cTn id="30" dur="1" fill="hold">
                                          <p:stCondLst>
                                            <p:cond delay="0"/>
                                          </p:stCondLst>
                                        </p:cTn>
                                        <p:tgtEl>
                                          <p:spTgt spid="8810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88107"/>
                                        </p:tgtEl>
                                        <p:attrNameLst>
                                          <p:attrName>style.visibility</p:attrName>
                                        </p:attrNameLst>
                                      </p:cBhvr>
                                      <p:to>
                                        <p:strVal val="visible"/>
                                      </p:to>
                                    </p:set>
                                  </p:childTnLst>
                                </p:cTn>
                              </p:par>
                            </p:childTnLst>
                          </p:cTn>
                        </p:par>
                        <p:par>
                          <p:cTn id="33" fill="hold">
                            <p:stCondLst>
                              <p:cond delay="5000"/>
                            </p:stCondLst>
                            <p:childTnLst>
                              <p:par>
                                <p:cTn id="34" presetID="22" presetClass="entr" presetSubtype="1" fill="hold" grpId="0" nodeType="afterEffect">
                                  <p:stCondLst>
                                    <p:cond delay="3000"/>
                                  </p:stCondLst>
                                  <p:childTnLst>
                                    <p:set>
                                      <p:cBhvr>
                                        <p:cTn id="35" dur="1" fill="hold">
                                          <p:stCondLst>
                                            <p:cond delay="0"/>
                                          </p:stCondLst>
                                        </p:cTn>
                                        <p:tgtEl>
                                          <p:spTgt spid="88104"/>
                                        </p:tgtEl>
                                        <p:attrNameLst>
                                          <p:attrName>style.visibility</p:attrName>
                                        </p:attrNameLst>
                                      </p:cBhvr>
                                      <p:to>
                                        <p:strVal val="visible"/>
                                      </p:to>
                                    </p:set>
                                    <p:animEffect transition="in" filter="wipe(up)">
                                      <p:cBhvr>
                                        <p:cTn id="36" dur="3000"/>
                                        <p:tgtEl>
                                          <p:spTgt spid="88104"/>
                                        </p:tgtEl>
                                      </p:cBhvr>
                                    </p:animEffect>
                                  </p:childTnLst>
                                  <p:subTnLst>
                                    <p:set>
                                      <p:cBhvr override="childStyle">
                                        <p:cTn dur="1" fill="hold" display="0" masterRel="nextClick" afterEffect="1"/>
                                        <p:tgtEl>
                                          <p:spTgt spid="88104"/>
                                        </p:tgtEl>
                                        <p:attrNameLst>
                                          <p:attrName>style.visibility</p:attrName>
                                        </p:attrNameLst>
                                      </p:cBhvr>
                                      <p:to>
                                        <p:strVal val="hidden"/>
                                      </p:to>
                                    </p:set>
                                  </p:subTnLst>
                                </p:cTn>
                              </p:par>
                              <p:par>
                                <p:cTn id="37" presetID="1" presetClass="exit" presetSubtype="0" fill="hold" grpId="1"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810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88109"/>
                                        </p:tgtEl>
                                        <p:attrNameLst>
                                          <p:attrName>style.visibility</p:attrName>
                                        </p:attrNameLst>
                                      </p:cBhvr>
                                      <p:to>
                                        <p:strVal val="visible"/>
                                      </p:to>
                                    </p:set>
                                    <p:animEffect transition="in" filter="wipe(up)">
                                      <p:cBhvr>
                                        <p:cTn id="45" dur="2000"/>
                                        <p:tgtEl>
                                          <p:spTgt spid="88109"/>
                                        </p:tgtEl>
                                      </p:cBhvr>
                                    </p:animEffect>
                                  </p:childTnLst>
                                  <p:subTnLst>
                                    <p:set>
                                      <p:cBhvr override="childStyle">
                                        <p:cTn dur="1" fill="hold" display="0" masterRel="nextClick" afterEffect="1"/>
                                        <p:tgtEl>
                                          <p:spTgt spid="88109"/>
                                        </p:tgtEl>
                                        <p:attrNameLst>
                                          <p:attrName>style.visibility</p:attrName>
                                        </p:attrNameLst>
                                      </p:cBhvr>
                                      <p:to>
                                        <p:strVal val="hidden"/>
                                      </p:to>
                                    </p:set>
                                  </p:subTnLst>
                                </p:cTn>
                              </p:par>
                              <p:par>
                                <p:cTn id="46" presetID="1" presetClass="exit" presetSubtype="0" fill="hold" grpId="1" nodeType="withEffect">
                                  <p:stCondLst>
                                    <p:cond delay="0"/>
                                  </p:stCondLst>
                                  <p:childTnLst>
                                    <p:set>
                                      <p:cBhvr>
                                        <p:cTn id="47" dur="1" fill="hold">
                                          <p:stCondLst>
                                            <p:cond delay="0"/>
                                          </p:stCondLst>
                                        </p:cTn>
                                        <p:tgtEl>
                                          <p:spTgt spid="88107"/>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6"/>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8105"/>
                                        </p:tgtEl>
                                        <p:attrNameLst>
                                          <p:attrName>style.visibility</p:attrName>
                                        </p:attrNameLst>
                                      </p:cBhvr>
                                      <p:to>
                                        <p:strVal val="visible"/>
                                      </p:to>
                                    </p:set>
                                    <p:animEffect transition="in" filter="wipe(down)">
                                      <p:cBhvr>
                                        <p:cTn id="57" dur="3000"/>
                                        <p:tgtEl>
                                          <p:spTgt spid="88105"/>
                                        </p:tgtEl>
                                      </p:cBhvr>
                                    </p:animEffect>
                                  </p:childTnLst>
                                  <p:subTnLst>
                                    <p:set>
                                      <p:cBhvr override="childStyle">
                                        <p:cTn dur="1" fill="hold" display="0" masterRel="nextClick" afterEffect="1"/>
                                        <p:tgtEl>
                                          <p:spTgt spid="88105"/>
                                        </p:tgtEl>
                                        <p:attrNameLst>
                                          <p:attrName>style.visibility</p:attrName>
                                        </p:attrNameLst>
                                      </p:cBhvr>
                                      <p:to>
                                        <p:strVal val="hidden"/>
                                      </p:to>
                                    </p:set>
                                  </p:sub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000"/>
                                        <p:tgtEl>
                                          <p:spTgt spid="18"/>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par>
                          <p:cTn id="63" fill="hold">
                            <p:stCondLst>
                              <p:cond delay="3000"/>
                            </p:stCondLst>
                            <p:childTnLst>
                              <p:par>
                                <p:cTn id="64" presetID="22" presetClass="entr" presetSubtype="1" fill="hold" grpId="0" nodeType="afterEffect">
                                  <p:stCondLst>
                                    <p:cond delay="2500"/>
                                  </p:stCondLst>
                                  <p:childTnLst>
                                    <p:set>
                                      <p:cBhvr>
                                        <p:cTn id="65" dur="1" fill="hold">
                                          <p:stCondLst>
                                            <p:cond delay="0"/>
                                          </p:stCondLst>
                                        </p:cTn>
                                        <p:tgtEl>
                                          <p:spTgt spid="88106"/>
                                        </p:tgtEl>
                                        <p:attrNameLst>
                                          <p:attrName>style.visibility</p:attrName>
                                        </p:attrNameLst>
                                      </p:cBhvr>
                                      <p:to>
                                        <p:strVal val="visible"/>
                                      </p:to>
                                    </p:set>
                                    <p:animEffect transition="in" filter="wipe(up)">
                                      <p:cBhvr>
                                        <p:cTn id="66" dur="3000"/>
                                        <p:tgtEl>
                                          <p:spTgt spid="88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02" grpId="0" animBg="1"/>
      <p:bldP spid="88086" grpId="0" animBg="1"/>
      <p:bldP spid="88086" grpId="1" animBg="1"/>
      <p:bldP spid="88103" grpId="0" animBg="1"/>
      <p:bldP spid="88103" grpId="1" animBg="1"/>
      <p:bldP spid="88104" grpId="0" animBg="1"/>
      <p:bldP spid="88105" grpId="0" animBg="1"/>
      <p:bldP spid="88106" grpId="0" animBg="1"/>
      <p:bldP spid="88107" grpId="0" animBg="1"/>
      <p:bldP spid="88107" grpId="1" animBg="1"/>
      <p:bldP spid="88108" grpId="0" animBg="1"/>
      <p:bldP spid="88108" grpId="1" animBg="1"/>
      <p:bldP spid="88109" grpId="0" animBg="1"/>
      <p:bldP spid="16" grpId="0" animBg="1"/>
      <p:bldP spid="16" grpId="1" animBg="1"/>
      <p:bldP spid="17" grpId="0" animBg="1"/>
      <p:bldP spid="17" grpId="1" animBg="1"/>
      <p:bldP spid="18" grpId="0"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0" y="-30163"/>
            <a:ext cx="9144000" cy="900095"/>
          </a:xfrm>
        </p:spPr>
        <p:txBody>
          <a:bodyPr/>
          <a:lstStyle/>
          <a:p>
            <a:r>
              <a:rPr lang="en-AU" sz="4400" dirty="0"/>
              <a:t>The </a:t>
            </a:r>
            <a:r>
              <a:rPr lang="en-AU" sz="4400" dirty="0" smtClean="0"/>
              <a:t>days </a:t>
            </a:r>
            <a:r>
              <a:rPr lang="en-AU" sz="4400" dirty="0"/>
              <a:t>of </a:t>
            </a:r>
            <a:r>
              <a:rPr lang="en-AU" sz="4400" dirty="0" err="1"/>
              <a:t>Gibeah</a:t>
            </a:r>
            <a:endParaRPr lang="en-AU" sz="4400" dirty="0"/>
          </a:p>
        </p:txBody>
      </p:sp>
      <p:sp>
        <p:nvSpPr>
          <p:cNvPr id="82963" name="Rectangle 19"/>
          <p:cNvSpPr>
            <a:spLocks noGrp="1" noChangeArrowheads="1"/>
          </p:cNvSpPr>
          <p:nvPr>
            <p:ph type="subTitle" idx="1"/>
          </p:nvPr>
        </p:nvSpPr>
        <p:spPr>
          <a:xfrm>
            <a:off x="179388" y="790267"/>
            <a:ext cx="8785225" cy="5500725"/>
          </a:xfrm>
          <a:noFill/>
          <a:ln/>
        </p:spPr>
        <p:txBody>
          <a:bodyPr/>
          <a:lstStyle/>
          <a:p>
            <a:pPr marL="450850" indent="-450850"/>
            <a:r>
              <a:rPr lang="en-AU" sz="2800" dirty="0"/>
              <a:t>Over 650 years later the sin of </a:t>
            </a:r>
            <a:r>
              <a:rPr lang="en-AU" sz="2800" dirty="0" err="1"/>
              <a:t>Gibeah</a:t>
            </a:r>
            <a:r>
              <a:rPr lang="en-AU" sz="2800" dirty="0"/>
              <a:t> hung as a dark shadow over Israel – </a:t>
            </a:r>
            <a:r>
              <a:rPr lang="en-AU" sz="2800" dirty="0" err="1">
                <a:ln w="22225">
                  <a:solidFill>
                    <a:schemeClr val="tx1"/>
                  </a:solidFill>
                </a:ln>
                <a:solidFill>
                  <a:srgbClr val="FF0000"/>
                </a:solidFill>
              </a:rPr>
              <a:t>Hos</a:t>
            </a:r>
            <a:r>
              <a:rPr lang="en-AU" sz="2800" dirty="0">
                <a:ln w="22225">
                  <a:solidFill>
                    <a:schemeClr val="tx1"/>
                  </a:solidFill>
                </a:ln>
                <a:solidFill>
                  <a:srgbClr val="FF0000"/>
                </a:solidFill>
              </a:rPr>
              <a:t>. </a:t>
            </a:r>
            <a:r>
              <a:rPr lang="en-AU" sz="2800" dirty="0" smtClean="0">
                <a:ln w="22225">
                  <a:solidFill>
                    <a:schemeClr val="tx1"/>
                  </a:solidFill>
                </a:ln>
                <a:solidFill>
                  <a:srgbClr val="FF0000"/>
                </a:solidFill>
              </a:rPr>
              <a:t>9:9</a:t>
            </a:r>
            <a:r>
              <a:rPr lang="en-AU" sz="2800" dirty="0" smtClean="0"/>
              <a:t>.</a:t>
            </a:r>
            <a:endParaRPr lang="en-AU" sz="2800" dirty="0"/>
          </a:p>
          <a:p>
            <a:pPr marL="450850" indent="-450850" algn="just"/>
            <a:r>
              <a:rPr lang="en-AU" sz="2800" dirty="0" err="1">
                <a:ln w="22225">
                  <a:solidFill>
                    <a:schemeClr val="tx1"/>
                  </a:solidFill>
                </a:ln>
                <a:solidFill>
                  <a:srgbClr val="FF0000"/>
                </a:solidFill>
              </a:rPr>
              <a:t>Hos</a:t>
            </a:r>
            <a:r>
              <a:rPr lang="en-AU" sz="2800" dirty="0">
                <a:ln w="22225">
                  <a:solidFill>
                    <a:schemeClr val="tx1"/>
                  </a:solidFill>
                </a:ln>
                <a:solidFill>
                  <a:srgbClr val="FF0000"/>
                </a:solidFill>
              </a:rPr>
              <a:t>. 10:9 </a:t>
            </a:r>
            <a:r>
              <a:rPr lang="en-AU" sz="2800" dirty="0"/>
              <a:t>– </a:t>
            </a:r>
            <a:r>
              <a:rPr lang="en-AU" sz="2800" dirty="0">
                <a:latin typeface="Bookman Old Style" pitchFamily="18" charset="0"/>
              </a:rPr>
              <a:t>“O Israel, thou hast sinned from the days of </a:t>
            </a:r>
            <a:r>
              <a:rPr lang="en-AU" sz="2800" dirty="0" err="1">
                <a:latin typeface="Bookman Old Style" pitchFamily="18" charset="0"/>
              </a:rPr>
              <a:t>Gibeah</a:t>
            </a:r>
            <a:r>
              <a:rPr lang="en-AU" sz="2800" dirty="0">
                <a:latin typeface="Bookman Old Style" pitchFamily="18" charset="0"/>
              </a:rPr>
              <a:t>: </a:t>
            </a:r>
            <a:r>
              <a:rPr lang="en-AU" sz="2800" dirty="0">
                <a:solidFill>
                  <a:srgbClr val="00FF00"/>
                </a:solidFill>
                <a:latin typeface="Bookman Old Style" pitchFamily="18" charset="0"/>
              </a:rPr>
              <a:t>there they stood: the battle in </a:t>
            </a:r>
            <a:r>
              <a:rPr lang="en-AU" sz="2800" dirty="0" err="1">
                <a:solidFill>
                  <a:srgbClr val="00FF00"/>
                </a:solidFill>
                <a:latin typeface="Bookman Old Style" pitchFamily="18" charset="0"/>
              </a:rPr>
              <a:t>Gibeah</a:t>
            </a:r>
            <a:r>
              <a:rPr lang="en-AU" sz="2800" dirty="0">
                <a:solidFill>
                  <a:srgbClr val="00FF00"/>
                </a:solidFill>
                <a:latin typeface="Bookman Old Style" pitchFamily="18" charset="0"/>
              </a:rPr>
              <a:t> against the children of iniquity did not overtake them</a:t>
            </a:r>
            <a:r>
              <a:rPr lang="en-AU" sz="2800" dirty="0">
                <a:latin typeface="Bookman Old Style" pitchFamily="18" charset="0"/>
              </a:rPr>
              <a:t>.”</a:t>
            </a:r>
          </a:p>
          <a:p>
            <a:pPr marL="450850" indent="-450850" algn="just"/>
            <a:r>
              <a:rPr lang="en-AU" sz="2800" dirty="0"/>
              <a:t>Roth. – </a:t>
            </a:r>
            <a:r>
              <a:rPr lang="en-AU" sz="2800" dirty="0">
                <a:solidFill>
                  <a:srgbClr val="FFFF66"/>
                </a:solidFill>
                <a:latin typeface="Bookman Old Style" pitchFamily="18" charset="0"/>
              </a:rPr>
              <a:t>“…there came they to a stand. The battle against the sons of perversity touched them not in </a:t>
            </a:r>
            <a:r>
              <a:rPr lang="en-AU" sz="2800" dirty="0" err="1">
                <a:solidFill>
                  <a:srgbClr val="FFFF66"/>
                </a:solidFill>
                <a:latin typeface="Bookman Old Style" pitchFamily="18" charset="0"/>
              </a:rPr>
              <a:t>Gibeah</a:t>
            </a:r>
            <a:r>
              <a:rPr lang="en-AU" sz="2800" dirty="0">
                <a:solidFill>
                  <a:srgbClr val="FFFF66"/>
                </a:solidFill>
                <a:latin typeface="Bookman Old Style" pitchFamily="18" charset="0"/>
              </a:rPr>
              <a:t>.”</a:t>
            </a:r>
          </a:p>
          <a:p>
            <a:pPr marL="450850" indent="-450850"/>
            <a:r>
              <a:rPr lang="en-AU" sz="2800" dirty="0"/>
              <a:t>The word </a:t>
            </a:r>
            <a:r>
              <a:rPr lang="en-AU" sz="2800" dirty="0">
                <a:solidFill>
                  <a:srgbClr val="00FF00"/>
                </a:solidFill>
              </a:rPr>
              <a:t>“overtake” </a:t>
            </a:r>
            <a:r>
              <a:rPr lang="en-AU" sz="2800" dirty="0"/>
              <a:t>is </a:t>
            </a:r>
            <a:r>
              <a:rPr lang="en-AU" sz="2800" i="1" dirty="0" err="1"/>
              <a:t>nâśag</a:t>
            </a:r>
            <a:r>
              <a:rPr lang="en-AU" sz="2800" i="1" dirty="0"/>
              <a:t> </a:t>
            </a:r>
            <a:r>
              <a:rPr lang="en-AU" sz="2800" dirty="0"/>
              <a:t>- a primitive root; to reach. In other </a:t>
            </a:r>
            <a:r>
              <a:rPr lang="en-AU" sz="2800" dirty="0" smtClean="0"/>
              <a:t>words, </a:t>
            </a:r>
            <a:r>
              <a:rPr lang="en-AU" sz="2800" dirty="0"/>
              <a:t>the disaster of </a:t>
            </a:r>
            <a:r>
              <a:rPr lang="en-AU" sz="2800" dirty="0" err="1"/>
              <a:t>Gibeah</a:t>
            </a:r>
            <a:r>
              <a:rPr lang="en-AU" sz="2800" dirty="0"/>
              <a:t> did not affect Israel for the better in history</a:t>
            </a:r>
            <a:r>
              <a:rPr lang="en-AU" sz="2800" dirty="0" smtClean="0"/>
              <a:t>.</a:t>
            </a:r>
            <a:endParaRPr lang="en-AU" sz="2800" dirty="0"/>
          </a:p>
        </p:txBody>
      </p:sp>
      <p:sp>
        <p:nvSpPr>
          <p:cNvPr id="4" name="TextBox 3"/>
          <p:cNvSpPr txBox="1"/>
          <p:nvPr/>
        </p:nvSpPr>
        <p:spPr>
          <a:xfrm>
            <a:off x="2564165" y="6292732"/>
            <a:ext cx="6552728" cy="553998"/>
          </a:xfrm>
          <a:prstGeom prst="rect">
            <a:avLst/>
          </a:prstGeom>
          <a:solidFill>
            <a:srgbClr val="FFFF00"/>
          </a:solidFill>
          <a:ln w="57150">
            <a:solidFill>
              <a:srgbClr val="FF0000"/>
            </a:solidFill>
          </a:ln>
        </p:spPr>
        <p:txBody>
          <a:bodyPr wrap="square" rtlCol="0">
            <a:spAutoFit/>
          </a:bodyPr>
          <a:lstStyle/>
          <a:p>
            <a:pPr algn="ctr"/>
            <a:r>
              <a:rPr lang="en-AU" sz="3000" dirty="0" smtClean="0">
                <a:solidFill>
                  <a:schemeClr val="bg1"/>
                </a:solidFill>
                <a:latin typeface="Impact" pitchFamily="34" charset="0"/>
              </a:rPr>
              <a:t>Covenant keeping is the theme of Hosea</a:t>
            </a:r>
            <a:endParaRPr lang="en-US" sz="3000" dirty="0">
              <a:solidFill>
                <a:schemeClr val="bg1"/>
              </a:solidFill>
              <a:latin typeface="Impac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963">
                                            <p:txEl>
                                              <p:pRg st="3" end="3"/>
                                            </p:txEl>
                                          </p:spTgt>
                                        </p:tgtEl>
                                        <p:attrNameLst>
                                          <p:attrName>style.visibility</p:attrName>
                                        </p:attrNameLst>
                                      </p:cBhvr>
                                      <p:to>
                                        <p:strVal val="visible"/>
                                      </p:to>
                                    </p:set>
                                  </p:childTnLst>
                                </p:cTn>
                              </p:par>
                            </p:childTnLst>
                          </p:cTn>
                        </p:par>
                        <p:par>
                          <p:cTn id="19" fill="hold">
                            <p:stCondLst>
                              <p:cond delay="0"/>
                            </p:stCondLst>
                            <p:childTnLst>
                              <p:par>
                                <p:cTn id="20" presetID="53" presetClass="entr" presetSubtype="0" fill="hold" grpId="0" nodeType="afterEffect">
                                  <p:stCondLst>
                                    <p:cond delay="200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3" grpId="0" uiExpand="1"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101600"/>
            <a:ext cx="9144000" cy="827070"/>
          </a:xfrm>
        </p:spPr>
        <p:txBody>
          <a:bodyPr/>
          <a:lstStyle/>
          <a:p>
            <a:r>
              <a:rPr lang="en-AU" sz="4400" dirty="0" smtClean="0"/>
              <a:t>What does </a:t>
            </a:r>
            <a:r>
              <a:rPr lang="en-AU" sz="4400" dirty="0" err="1" smtClean="0"/>
              <a:t>Gibeah</a:t>
            </a:r>
            <a:r>
              <a:rPr lang="en-AU" sz="4400" dirty="0" smtClean="0"/>
              <a:t> represent?</a:t>
            </a:r>
            <a:endParaRPr lang="en-AU" sz="4400" dirty="0">
              <a:solidFill>
                <a:srgbClr val="FF0000"/>
              </a:solidFill>
            </a:endParaRPr>
          </a:p>
        </p:txBody>
      </p:sp>
      <p:sp>
        <p:nvSpPr>
          <p:cNvPr id="90115" name="Rectangle 3"/>
          <p:cNvSpPr>
            <a:spLocks noGrp="1" noChangeArrowheads="1"/>
          </p:cNvSpPr>
          <p:nvPr>
            <p:ph type="subTitle" idx="1"/>
          </p:nvPr>
        </p:nvSpPr>
        <p:spPr>
          <a:xfrm>
            <a:off x="214282" y="900960"/>
            <a:ext cx="8715436" cy="5500726"/>
          </a:xfrm>
        </p:spPr>
        <p:txBody>
          <a:bodyPr/>
          <a:lstStyle/>
          <a:p>
            <a:pPr marL="539750" indent="-539750">
              <a:lnSpc>
                <a:spcPct val="90000"/>
              </a:lnSpc>
              <a:spcBef>
                <a:spcPts val="0"/>
              </a:spcBef>
              <a:spcAft>
                <a:spcPts val="200"/>
              </a:spcAft>
            </a:pPr>
            <a:r>
              <a:rPr lang="en-AU" dirty="0" smtClean="0"/>
              <a:t>The consequences of </a:t>
            </a:r>
            <a:r>
              <a:rPr lang="en-AU" dirty="0" smtClean="0">
                <a:solidFill>
                  <a:srgbClr val="FFFF00"/>
                </a:solidFill>
              </a:rPr>
              <a:t>“no king in Israel”</a:t>
            </a:r>
            <a:r>
              <a:rPr lang="en-AU" dirty="0" smtClean="0"/>
              <a:t>, not even Yahweh – </a:t>
            </a:r>
            <a:r>
              <a:rPr lang="en-AU" dirty="0" smtClean="0">
                <a:ln w="22225">
                  <a:solidFill>
                    <a:schemeClr val="tx1"/>
                  </a:solidFill>
                </a:ln>
                <a:solidFill>
                  <a:srgbClr val="FF0000"/>
                </a:solidFill>
              </a:rPr>
              <a:t>Jud. 17:6; 18:1; 19:1; 21:25 </a:t>
            </a:r>
            <a:r>
              <a:rPr lang="en-AU" dirty="0" smtClean="0"/>
              <a:t>– Covenants broken.</a:t>
            </a:r>
          </a:p>
          <a:p>
            <a:pPr marL="539750" indent="-539750">
              <a:lnSpc>
                <a:spcPct val="90000"/>
              </a:lnSpc>
              <a:spcBef>
                <a:spcPts val="0"/>
              </a:spcBef>
              <a:spcAft>
                <a:spcPts val="200"/>
              </a:spcAft>
            </a:pPr>
            <a:r>
              <a:rPr lang="en-AU" dirty="0" smtClean="0"/>
              <a:t>Hypocrisy completely blind to the terms and certainties of God’s </a:t>
            </a:r>
            <a:r>
              <a:rPr lang="en-AU" dirty="0" smtClean="0">
                <a:solidFill>
                  <a:srgbClr val="00FF00"/>
                </a:solidFill>
                <a:latin typeface="Arial Black" pitchFamily="34" charset="0"/>
              </a:rPr>
              <a:t>covenant</a:t>
            </a:r>
            <a:r>
              <a:rPr lang="en-AU" dirty="0" smtClean="0"/>
              <a:t>.</a:t>
            </a:r>
          </a:p>
          <a:p>
            <a:pPr marL="539750" indent="-539750">
              <a:lnSpc>
                <a:spcPct val="90000"/>
              </a:lnSpc>
              <a:spcBef>
                <a:spcPts val="0"/>
              </a:spcBef>
              <a:spcAft>
                <a:spcPts val="200"/>
              </a:spcAft>
            </a:pPr>
            <a:r>
              <a:rPr lang="en-AU" dirty="0" smtClean="0"/>
              <a:t>The making of rash and ill-considered </a:t>
            </a:r>
            <a:r>
              <a:rPr lang="en-AU" dirty="0" smtClean="0">
                <a:solidFill>
                  <a:srgbClr val="00FF00"/>
                </a:solidFill>
                <a:latin typeface="Arial Black" pitchFamily="34" charset="0"/>
              </a:rPr>
              <a:t>oaths </a:t>
            </a:r>
            <a:r>
              <a:rPr lang="en-AU" dirty="0" smtClean="0"/>
              <a:t>almost impossible to keep.</a:t>
            </a:r>
          </a:p>
          <a:p>
            <a:pPr marL="539750" indent="-539750">
              <a:lnSpc>
                <a:spcPct val="90000"/>
              </a:lnSpc>
              <a:spcBef>
                <a:spcPts val="0"/>
              </a:spcBef>
              <a:spcAft>
                <a:spcPts val="200"/>
              </a:spcAft>
            </a:pPr>
            <a:r>
              <a:rPr lang="en-AU" dirty="0" smtClean="0"/>
              <a:t>Failure to keep those </a:t>
            </a:r>
            <a:r>
              <a:rPr lang="en-AU" dirty="0" smtClean="0">
                <a:solidFill>
                  <a:srgbClr val="00FF00"/>
                </a:solidFill>
                <a:latin typeface="Arial Black" pitchFamily="34" charset="0"/>
              </a:rPr>
              <a:t>oaths</a:t>
            </a:r>
            <a:r>
              <a:rPr lang="en-AU" dirty="0" smtClean="0"/>
              <a:t> in both letter and spirit.</a:t>
            </a:r>
          </a:p>
          <a:p>
            <a:pPr marL="539750" indent="-539750">
              <a:lnSpc>
                <a:spcPct val="90000"/>
              </a:lnSpc>
              <a:spcBef>
                <a:spcPts val="0"/>
              </a:spcBef>
              <a:spcAft>
                <a:spcPts val="200"/>
              </a:spcAft>
            </a:pPr>
            <a:r>
              <a:rPr lang="en-AU" dirty="0" smtClean="0"/>
              <a:t>Betrayal of others in order to escape the consequences of ill-considered </a:t>
            </a:r>
            <a:r>
              <a:rPr lang="en-AU" dirty="0" smtClean="0">
                <a:solidFill>
                  <a:srgbClr val="00FF00"/>
                </a:solidFill>
                <a:latin typeface="Arial Black" pitchFamily="34" charset="0"/>
              </a:rPr>
              <a:t>vows</a:t>
            </a:r>
            <a:r>
              <a:rPr lang="en-AU" dirty="0" smtClean="0"/>
              <a:t>.</a:t>
            </a:r>
          </a:p>
          <a:p>
            <a:pPr marL="539750" indent="-539750">
              <a:lnSpc>
                <a:spcPct val="90000"/>
              </a:lnSpc>
              <a:spcBef>
                <a:spcPts val="0"/>
              </a:spcBef>
              <a:spcAft>
                <a:spcPts val="200"/>
              </a:spcAft>
            </a:pPr>
            <a:r>
              <a:rPr lang="en-AU" dirty="0" smtClean="0"/>
              <a:t>Rash violence to justify failure.</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1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163495"/>
            <a:ext cx="9144000" cy="765175"/>
          </a:xfrm>
        </p:spPr>
        <p:txBody>
          <a:bodyPr/>
          <a:lstStyle/>
          <a:p>
            <a:r>
              <a:rPr lang="en-AU" sz="4400" dirty="0" smtClean="0"/>
              <a:t>Perilous times - </a:t>
            </a:r>
            <a:r>
              <a:rPr lang="en-AU" sz="4400" dirty="0" smtClean="0">
                <a:ln w="28575">
                  <a:solidFill>
                    <a:schemeClr val="tx1"/>
                  </a:solidFill>
                </a:ln>
                <a:solidFill>
                  <a:srgbClr val="FF0000"/>
                </a:solidFill>
                <a:effectLst/>
              </a:rPr>
              <a:t>2 Tim. 3:1-5</a:t>
            </a:r>
            <a:endParaRPr lang="en-AU" sz="4400" dirty="0">
              <a:ln w="28575">
                <a:solidFill>
                  <a:schemeClr val="tx1"/>
                </a:solidFill>
              </a:ln>
              <a:solidFill>
                <a:srgbClr val="FF0000"/>
              </a:solidFill>
              <a:effectLst/>
            </a:endParaRPr>
          </a:p>
        </p:txBody>
      </p:sp>
      <p:sp>
        <p:nvSpPr>
          <p:cNvPr id="90115" name="Rectangle 3"/>
          <p:cNvSpPr>
            <a:spLocks noGrp="1" noChangeArrowheads="1"/>
          </p:cNvSpPr>
          <p:nvPr>
            <p:ph type="subTitle" idx="1"/>
          </p:nvPr>
        </p:nvSpPr>
        <p:spPr>
          <a:xfrm>
            <a:off x="285720" y="935760"/>
            <a:ext cx="8713788" cy="5400675"/>
          </a:xfrm>
        </p:spPr>
        <p:txBody>
          <a:bodyPr/>
          <a:lstStyle/>
          <a:p>
            <a:pPr marL="533400" indent="-533400">
              <a:spcBef>
                <a:spcPts val="600"/>
              </a:spcBef>
            </a:pPr>
            <a:r>
              <a:rPr lang="en-AU" dirty="0" smtClean="0">
                <a:ln w="28575">
                  <a:solidFill>
                    <a:schemeClr val="tx1"/>
                  </a:solidFill>
                </a:ln>
                <a:solidFill>
                  <a:srgbClr val="FF0000"/>
                </a:solidFill>
              </a:rPr>
              <a:t>V.1</a:t>
            </a:r>
            <a:r>
              <a:rPr lang="en-AU" dirty="0" smtClean="0"/>
              <a:t> – </a:t>
            </a:r>
            <a:r>
              <a:rPr lang="en-AU" dirty="0" smtClean="0">
                <a:ln>
                  <a:solidFill>
                    <a:schemeClr val="tx1"/>
                  </a:solidFill>
                </a:ln>
                <a:solidFill>
                  <a:srgbClr val="FF3399"/>
                </a:solidFill>
              </a:rPr>
              <a:t>Roth.</a:t>
            </a:r>
            <a:r>
              <a:rPr lang="en-AU" dirty="0" smtClean="0"/>
              <a:t> – </a:t>
            </a:r>
            <a:r>
              <a:rPr lang="en-AU" dirty="0" smtClean="0">
                <a:solidFill>
                  <a:srgbClr val="FFFF00"/>
                </a:solidFill>
                <a:latin typeface="Bookman Old Style" pitchFamily="18" charset="0"/>
              </a:rPr>
              <a:t>“But, of this, be taking note—that, in last days, there will set in perilous seasons”</a:t>
            </a:r>
            <a:r>
              <a:rPr lang="en-AU" dirty="0" smtClean="0">
                <a:latin typeface="Bookman Old Style" pitchFamily="18" charset="0"/>
              </a:rPr>
              <a:t>.</a:t>
            </a:r>
          </a:p>
          <a:p>
            <a:pPr>
              <a:spcBef>
                <a:spcPts val="600"/>
              </a:spcBef>
            </a:pPr>
            <a:r>
              <a:rPr lang="en-AU" dirty="0" smtClean="0">
                <a:solidFill>
                  <a:srgbClr val="00FF00"/>
                </a:solidFill>
              </a:rPr>
              <a:t>"perilous" </a:t>
            </a:r>
            <a:r>
              <a:rPr lang="en-AU" dirty="0" smtClean="0"/>
              <a:t>- </a:t>
            </a:r>
            <a:r>
              <a:rPr lang="en-AU" i="1" dirty="0" err="1" smtClean="0"/>
              <a:t>chalepos</a:t>
            </a:r>
            <a:r>
              <a:rPr lang="en-AU" i="1" dirty="0" smtClean="0"/>
              <a:t> - </a:t>
            </a:r>
            <a:r>
              <a:rPr lang="en-AU" dirty="0" smtClean="0"/>
              <a:t>hard to bear, troublesome, dangerous.</a:t>
            </a:r>
          </a:p>
          <a:p>
            <a:pPr>
              <a:spcBef>
                <a:spcPts val="600"/>
              </a:spcBef>
            </a:pPr>
            <a:r>
              <a:rPr lang="en-AU" dirty="0" smtClean="0">
                <a:ln w="28575">
                  <a:solidFill>
                    <a:schemeClr val="tx1"/>
                  </a:solidFill>
                </a:ln>
                <a:solidFill>
                  <a:srgbClr val="FF0000"/>
                </a:solidFill>
              </a:rPr>
              <a:t>V.2</a:t>
            </a:r>
            <a:r>
              <a:rPr lang="en-AU" dirty="0" smtClean="0">
                <a:ln>
                  <a:solidFill>
                    <a:schemeClr val="tx1"/>
                  </a:solidFill>
                </a:ln>
                <a:solidFill>
                  <a:srgbClr val="FF0000"/>
                </a:solidFill>
              </a:rPr>
              <a:t> </a:t>
            </a:r>
            <a:r>
              <a:rPr lang="en-AU" dirty="0" smtClean="0"/>
              <a:t>-</a:t>
            </a:r>
            <a:r>
              <a:rPr lang="en-AU" dirty="0" smtClean="0">
                <a:solidFill>
                  <a:srgbClr val="00FF00"/>
                </a:solidFill>
              </a:rPr>
              <a:t> "boasters" </a:t>
            </a:r>
            <a:r>
              <a:rPr lang="en-AU" dirty="0" smtClean="0"/>
              <a:t>- </a:t>
            </a:r>
            <a:r>
              <a:rPr lang="en-AU" dirty="0" err="1" smtClean="0"/>
              <a:t>a</a:t>
            </a:r>
            <a:r>
              <a:rPr lang="en-AU" i="1" dirty="0" err="1" smtClean="0"/>
              <a:t>lazon</a:t>
            </a:r>
            <a:r>
              <a:rPr lang="en-AU" dirty="0" smtClean="0"/>
              <a:t> - an empty pretender, a boaster.</a:t>
            </a:r>
          </a:p>
          <a:p>
            <a:pPr>
              <a:spcBef>
                <a:spcPts val="600"/>
              </a:spcBef>
            </a:pPr>
            <a:r>
              <a:rPr lang="en-AU" dirty="0" smtClean="0">
                <a:solidFill>
                  <a:srgbClr val="00FF00"/>
                </a:solidFill>
              </a:rPr>
              <a:t>"unthankful" </a:t>
            </a:r>
            <a:r>
              <a:rPr lang="en-AU" dirty="0" smtClean="0"/>
              <a:t>- </a:t>
            </a:r>
            <a:r>
              <a:rPr lang="en-AU" i="1" dirty="0" err="1" smtClean="0"/>
              <a:t>acharistos</a:t>
            </a:r>
            <a:r>
              <a:rPr lang="en-AU" dirty="0" smtClean="0"/>
              <a:t> - ungrateful.</a:t>
            </a:r>
          </a:p>
          <a:p>
            <a:pPr marL="533400" indent="-533400">
              <a:spcBef>
                <a:spcPts val="600"/>
              </a:spcBef>
            </a:pPr>
            <a:r>
              <a:rPr lang="en-AU" dirty="0" smtClean="0">
                <a:ln w="28575">
                  <a:solidFill>
                    <a:schemeClr val="tx1"/>
                  </a:solidFill>
                </a:ln>
                <a:solidFill>
                  <a:srgbClr val="FF0000"/>
                </a:solidFill>
              </a:rPr>
              <a:t>V.3</a:t>
            </a:r>
            <a:r>
              <a:rPr lang="en-AU" dirty="0" smtClean="0">
                <a:solidFill>
                  <a:srgbClr val="00FF00"/>
                </a:solidFill>
              </a:rPr>
              <a:t> </a:t>
            </a:r>
            <a:r>
              <a:rPr lang="en-AU" dirty="0" smtClean="0"/>
              <a:t>-</a:t>
            </a:r>
            <a:r>
              <a:rPr lang="en-AU" dirty="0" smtClean="0">
                <a:solidFill>
                  <a:srgbClr val="00FF00"/>
                </a:solidFill>
              </a:rPr>
              <a:t> "trucebreakers" </a:t>
            </a:r>
            <a:r>
              <a:rPr lang="en-AU" dirty="0" smtClean="0"/>
              <a:t>- </a:t>
            </a:r>
            <a:r>
              <a:rPr lang="en-AU" i="1" dirty="0" err="1" smtClean="0"/>
              <a:t>aspondos</a:t>
            </a:r>
            <a:r>
              <a:rPr lang="en-AU" dirty="0" smtClean="0"/>
              <a:t> - without a treaty or covenant</a:t>
            </a:r>
            <a:r>
              <a:rPr lang="en-AU" dirty="0"/>
              <a:t>.</a:t>
            </a:r>
            <a:endParaRPr lang="en-AU"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subTitle" idx="1"/>
          </p:nvPr>
        </p:nvSpPr>
        <p:spPr>
          <a:xfrm>
            <a:off x="2124075" y="841372"/>
            <a:ext cx="4679950" cy="2159000"/>
          </a:xfrm>
        </p:spPr>
        <p:txBody>
          <a:bodyPr/>
          <a:lstStyle/>
          <a:p>
            <a:pPr marL="0" indent="0" algn="ctr">
              <a:lnSpc>
                <a:spcPct val="95000"/>
              </a:lnSpc>
              <a:buFont typeface="Wingdings" pitchFamily="2" charset="2"/>
              <a:buNone/>
            </a:pPr>
            <a:r>
              <a:rPr lang="en-AU" sz="7200" dirty="0">
                <a:ln>
                  <a:solidFill>
                    <a:schemeClr val="tx1"/>
                  </a:solidFill>
                </a:ln>
                <a:solidFill>
                  <a:srgbClr val="FF0066"/>
                </a:solidFill>
                <a:effectLst>
                  <a:outerShdw blurRad="38100" dist="38100" dir="2700000" algn="tl">
                    <a:srgbClr val="FFFFFF"/>
                  </a:outerShdw>
                </a:effectLst>
                <a:latin typeface="Monotype Corsiva" pitchFamily="66" charset="0"/>
              </a:rPr>
              <a:t>Next Study</a:t>
            </a:r>
          </a:p>
          <a:p>
            <a:pPr marL="0" indent="0" algn="ctr">
              <a:lnSpc>
                <a:spcPct val="95000"/>
              </a:lnSpc>
              <a:buFont typeface="Wingdings" pitchFamily="2" charset="2"/>
              <a:buNone/>
            </a:pPr>
            <a:r>
              <a:rPr lang="en-AU" sz="4800" dirty="0">
                <a:ln>
                  <a:solidFill>
                    <a:schemeClr val="tx1"/>
                  </a:solidFill>
                </a:ln>
                <a:solidFill>
                  <a:srgbClr val="FF0066"/>
                </a:solidFill>
                <a:effectLst>
                  <a:outerShdw blurRad="38100" dist="38100" dir="2700000" algn="tl">
                    <a:srgbClr val="FFFFFF"/>
                  </a:outerShdw>
                </a:effectLst>
                <a:latin typeface="Monotype Corsiva" pitchFamily="66" charset="0"/>
              </a:rPr>
              <a:t>(God willing)</a:t>
            </a:r>
          </a:p>
        </p:txBody>
      </p:sp>
      <p:sp>
        <p:nvSpPr>
          <p:cNvPr id="36869" name="Rectangle 5"/>
          <p:cNvSpPr>
            <a:spLocks noChangeArrowheads="1"/>
          </p:cNvSpPr>
          <p:nvPr/>
        </p:nvSpPr>
        <p:spPr bwMode="auto">
          <a:xfrm>
            <a:off x="357158" y="3506932"/>
            <a:ext cx="8286808" cy="707886"/>
          </a:xfrm>
          <a:prstGeom prst="rect">
            <a:avLst/>
          </a:prstGeom>
          <a:noFill/>
          <a:ln w="9525">
            <a:noFill/>
            <a:miter lim="800000"/>
            <a:headEnd/>
            <a:tailEnd/>
          </a:ln>
          <a:effectLst/>
        </p:spPr>
        <p:txBody>
          <a:bodyPr wrap="square">
            <a:spAutoFit/>
          </a:bodyPr>
          <a:lstStyle/>
          <a:p>
            <a:pPr algn="ctr">
              <a:spcBef>
                <a:spcPct val="50000"/>
              </a:spcBef>
            </a:pPr>
            <a:r>
              <a:rPr lang="en-US" sz="4000" dirty="0">
                <a:solidFill>
                  <a:srgbClr val="FFFF00"/>
                </a:solidFill>
                <a:latin typeface="Arial Black" pitchFamily="34" charset="0"/>
              </a:rPr>
              <a:t>Study 2 – </a:t>
            </a:r>
            <a:r>
              <a:rPr lang="en-US" sz="4000" dirty="0" smtClean="0">
                <a:solidFill>
                  <a:srgbClr val="FFFF00"/>
                </a:solidFill>
                <a:latin typeface="Arial Black" pitchFamily="34" charset="0"/>
              </a:rPr>
              <a:t>“Saul of </a:t>
            </a:r>
            <a:r>
              <a:rPr lang="en-US" sz="4000" dirty="0" err="1" smtClean="0">
                <a:solidFill>
                  <a:srgbClr val="FFFF00"/>
                </a:solidFill>
                <a:latin typeface="Arial Black" pitchFamily="34" charset="0"/>
              </a:rPr>
              <a:t>Gibeah</a:t>
            </a:r>
            <a:r>
              <a:rPr lang="en-US" sz="4000" dirty="0" smtClean="0">
                <a:solidFill>
                  <a:srgbClr val="FFFF00"/>
                </a:solidFill>
                <a:latin typeface="Arial Black" pitchFamily="34" charset="0"/>
              </a:rPr>
              <a:t>”</a:t>
            </a:r>
            <a:endParaRPr lang="en-AU" sz="40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0"/>
            <a:ext cx="9144000" cy="765175"/>
          </a:xfrm>
        </p:spPr>
        <p:txBody>
          <a:bodyPr/>
          <a:lstStyle/>
          <a:p>
            <a:r>
              <a:rPr lang="en-AU"/>
              <a:t>… </a:t>
            </a:r>
            <a:r>
              <a:rPr lang="en-AU">
                <a:solidFill>
                  <a:srgbClr val="FF0000"/>
                </a:solidFill>
              </a:rPr>
              <a:t>….</a:t>
            </a:r>
          </a:p>
        </p:txBody>
      </p:sp>
      <p:sp>
        <p:nvSpPr>
          <p:cNvPr id="90115" name="Rectangle 3"/>
          <p:cNvSpPr>
            <a:spLocks noGrp="1" noChangeArrowheads="1"/>
          </p:cNvSpPr>
          <p:nvPr>
            <p:ph type="subTitle" idx="1"/>
          </p:nvPr>
        </p:nvSpPr>
        <p:spPr>
          <a:xfrm>
            <a:off x="250825" y="908050"/>
            <a:ext cx="8713788" cy="5400675"/>
          </a:xfrm>
        </p:spPr>
        <p:txBody>
          <a:bodyPr/>
          <a:lstStyle/>
          <a:p>
            <a:pPr marL="533400" indent="-533400">
              <a:lnSpc>
                <a:spcPct val="95000"/>
              </a:lnSpc>
            </a:pPr>
            <a:r>
              <a:rPr lang="en-AU"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25400"/>
            <a:ext cx="9144000" cy="1285860"/>
          </a:xfrm>
        </p:spPr>
        <p:txBody>
          <a:bodyPr/>
          <a:lstStyle/>
          <a:p>
            <a:r>
              <a:rPr lang="en-AU" sz="4400" dirty="0" smtClean="0"/>
              <a:t>Barnes on “trucebreakers” </a:t>
            </a:r>
            <a:r>
              <a:rPr lang="en-AU" dirty="0" smtClean="0"/>
              <a:t/>
            </a:r>
            <a:br>
              <a:rPr lang="en-AU" dirty="0" smtClean="0"/>
            </a:br>
            <a:r>
              <a:rPr lang="en-AU" dirty="0" smtClean="0">
                <a:ln w="28575">
                  <a:solidFill>
                    <a:schemeClr val="tx1"/>
                  </a:solidFill>
                </a:ln>
                <a:solidFill>
                  <a:srgbClr val="FF0000"/>
                </a:solidFill>
                <a:effectLst/>
              </a:rPr>
              <a:t>2 Tim. 3:3</a:t>
            </a:r>
            <a:endParaRPr lang="en-AU" dirty="0">
              <a:ln w="28575">
                <a:solidFill>
                  <a:schemeClr val="tx1"/>
                </a:solidFill>
              </a:ln>
              <a:solidFill>
                <a:srgbClr val="FF0000"/>
              </a:solidFill>
              <a:effectLst/>
            </a:endParaRPr>
          </a:p>
        </p:txBody>
      </p:sp>
      <p:sp>
        <p:nvSpPr>
          <p:cNvPr id="5" name="TextBox 4"/>
          <p:cNvSpPr txBox="1"/>
          <p:nvPr/>
        </p:nvSpPr>
        <p:spPr>
          <a:xfrm>
            <a:off x="357158" y="1269762"/>
            <a:ext cx="8429684" cy="5016758"/>
          </a:xfrm>
          <a:prstGeom prst="rect">
            <a:avLst/>
          </a:prstGeom>
          <a:noFill/>
        </p:spPr>
        <p:txBody>
          <a:bodyPr wrap="square" rtlCol="0">
            <a:spAutoFit/>
          </a:bodyPr>
          <a:lstStyle/>
          <a:p>
            <a:pPr algn="just">
              <a:lnSpc>
                <a:spcPts val="3200"/>
              </a:lnSpc>
            </a:pPr>
            <a:r>
              <a:rPr lang="en-AU" sz="2800" b="1" dirty="0" smtClean="0"/>
              <a:t>The same word in </a:t>
            </a:r>
            <a:r>
              <a:rPr lang="en-AU" sz="2800" b="1" dirty="0" smtClean="0">
                <a:ln w="22225">
                  <a:solidFill>
                    <a:schemeClr val="tx1"/>
                  </a:solidFill>
                </a:ln>
                <a:solidFill>
                  <a:srgbClr val="FF0000"/>
                </a:solidFill>
              </a:rPr>
              <a:t>Rom. 1:31</a:t>
            </a:r>
            <a:r>
              <a:rPr lang="en-AU" sz="2800" b="1" dirty="0" smtClean="0"/>
              <a:t>, is rendered </a:t>
            </a:r>
            <a:r>
              <a:rPr lang="en-AU" sz="2800" b="1" dirty="0" smtClean="0">
                <a:solidFill>
                  <a:srgbClr val="00FF00"/>
                </a:solidFill>
              </a:rPr>
              <a:t>“implacable”</a:t>
            </a:r>
            <a:r>
              <a:rPr lang="en-AU" sz="2800" b="1" dirty="0" smtClean="0"/>
              <a:t>. It properly means “without treaty;” that is, those who are averse to any treaty or compact. It may thus refer to </a:t>
            </a:r>
            <a:r>
              <a:rPr lang="en-AU" sz="2800" b="1" dirty="0" smtClean="0">
                <a:solidFill>
                  <a:srgbClr val="FFFF00"/>
                </a:solidFill>
              </a:rPr>
              <a:t>those who are unwilling </a:t>
            </a:r>
            <a:r>
              <a:rPr lang="en-AU" sz="2800" b="1" dirty="0" smtClean="0"/>
              <a:t>…to be reconciled to others when there is a variance - i.e. implacable; or </a:t>
            </a:r>
            <a:r>
              <a:rPr lang="en-AU" sz="2800" b="1" dirty="0" smtClean="0">
                <a:solidFill>
                  <a:srgbClr val="FFFF00"/>
                </a:solidFill>
              </a:rPr>
              <a:t>those who disregard treaties or agreements</a:t>
            </a:r>
            <a:r>
              <a:rPr lang="en-AU" sz="2800" b="1" dirty="0" smtClean="0"/>
              <a:t>. In either case, this marks a very corrupt condition of society. </a:t>
            </a:r>
            <a:r>
              <a:rPr lang="en-AU" sz="2800" b="1" dirty="0" smtClean="0">
                <a:ln>
                  <a:solidFill>
                    <a:schemeClr val="tx1"/>
                  </a:solidFill>
                </a:ln>
                <a:solidFill>
                  <a:srgbClr val="00FFFF"/>
                </a:solidFill>
              </a:rPr>
              <a:t>Nothing would be more indicative of the lowest state of degradation, than that in which all compacts and agreements were utterly disregarded</a:t>
            </a:r>
            <a:r>
              <a:rPr lang="en-AU" sz="2800" b="1" dirty="0" smtClean="0"/>
              <a:t>.</a:t>
            </a:r>
            <a:endParaRPr lang="en-AU"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163495"/>
            <a:ext cx="9144000" cy="765175"/>
          </a:xfrm>
        </p:spPr>
        <p:txBody>
          <a:bodyPr/>
          <a:lstStyle/>
          <a:p>
            <a:r>
              <a:rPr lang="en-AU" sz="4400" dirty="0" smtClean="0"/>
              <a:t>Perilous times - </a:t>
            </a:r>
            <a:r>
              <a:rPr lang="en-AU" sz="4400" dirty="0" smtClean="0">
                <a:ln w="28575">
                  <a:solidFill>
                    <a:schemeClr val="tx1"/>
                  </a:solidFill>
                </a:ln>
                <a:solidFill>
                  <a:srgbClr val="FF0000"/>
                </a:solidFill>
                <a:effectLst/>
              </a:rPr>
              <a:t>2 Tim. 3:1-5</a:t>
            </a:r>
            <a:endParaRPr lang="en-AU" sz="4400" dirty="0">
              <a:ln w="28575">
                <a:solidFill>
                  <a:schemeClr val="tx1"/>
                </a:solidFill>
              </a:ln>
              <a:solidFill>
                <a:srgbClr val="FF0000"/>
              </a:solidFill>
              <a:effectLst/>
            </a:endParaRPr>
          </a:p>
        </p:txBody>
      </p:sp>
      <p:sp>
        <p:nvSpPr>
          <p:cNvPr id="90115" name="Rectangle 3"/>
          <p:cNvSpPr>
            <a:spLocks noGrp="1" noChangeArrowheads="1"/>
          </p:cNvSpPr>
          <p:nvPr>
            <p:ph type="subTitle" idx="1"/>
          </p:nvPr>
        </p:nvSpPr>
        <p:spPr>
          <a:xfrm>
            <a:off x="174625" y="908050"/>
            <a:ext cx="8713788" cy="5400675"/>
          </a:xfrm>
        </p:spPr>
        <p:txBody>
          <a:bodyPr/>
          <a:lstStyle/>
          <a:p>
            <a:pPr marL="533400" indent="-533400">
              <a:spcBef>
                <a:spcPts val="600"/>
              </a:spcBef>
            </a:pPr>
            <a:r>
              <a:rPr lang="en-AU" dirty="0" smtClean="0">
                <a:ln w="28575">
                  <a:solidFill>
                    <a:schemeClr val="tx1"/>
                  </a:solidFill>
                </a:ln>
                <a:solidFill>
                  <a:srgbClr val="FF0000"/>
                </a:solidFill>
              </a:rPr>
              <a:t>V.3 </a:t>
            </a:r>
            <a:r>
              <a:rPr lang="en-AU" dirty="0" smtClean="0"/>
              <a:t>-</a:t>
            </a:r>
            <a:r>
              <a:rPr lang="en-AU" dirty="0" smtClean="0">
                <a:solidFill>
                  <a:srgbClr val="00FF00"/>
                </a:solidFill>
              </a:rPr>
              <a:t> "false accusers" </a:t>
            </a:r>
            <a:r>
              <a:rPr lang="en-AU" dirty="0" smtClean="0"/>
              <a:t>- </a:t>
            </a:r>
            <a:r>
              <a:rPr lang="en-AU" i="1" dirty="0" smtClean="0"/>
              <a:t>diabolos</a:t>
            </a:r>
            <a:r>
              <a:rPr lang="en-AU" dirty="0" smtClean="0"/>
              <a:t> - prone to slander, slanderous, accusing falsely.</a:t>
            </a:r>
          </a:p>
          <a:p>
            <a:pPr marL="533400" indent="-533400">
              <a:spcBef>
                <a:spcPts val="600"/>
              </a:spcBef>
            </a:pPr>
            <a:r>
              <a:rPr lang="en-AU" dirty="0" smtClean="0">
                <a:solidFill>
                  <a:srgbClr val="00FF00"/>
                </a:solidFill>
              </a:rPr>
              <a:t>"incontinent" </a:t>
            </a:r>
            <a:r>
              <a:rPr lang="en-AU" dirty="0" smtClean="0"/>
              <a:t>- </a:t>
            </a:r>
            <a:r>
              <a:rPr lang="en-AU" i="1" dirty="0" err="1" smtClean="0"/>
              <a:t>akrates</a:t>
            </a:r>
            <a:r>
              <a:rPr lang="en-AU" dirty="0" smtClean="0"/>
              <a:t> - without self-control, intemperate.</a:t>
            </a:r>
          </a:p>
          <a:p>
            <a:pPr marL="533400" indent="-533400">
              <a:spcBef>
                <a:spcPts val="600"/>
              </a:spcBef>
            </a:pPr>
            <a:r>
              <a:rPr lang="en-AU" dirty="0" smtClean="0">
                <a:solidFill>
                  <a:srgbClr val="00FF00"/>
                </a:solidFill>
              </a:rPr>
              <a:t>"fierce" </a:t>
            </a:r>
            <a:r>
              <a:rPr lang="en-AU" dirty="0" smtClean="0"/>
              <a:t>- </a:t>
            </a:r>
            <a:r>
              <a:rPr lang="en-AU" i="1" dirty="0" err="1" smtClean="0"/>
              <a:t>anemeros</a:t>
            </a:r>
            <a:r>
              <a:rPr lang="en-AU" dirty="0" smtClean="0"/>
              <a:t> - not tame, savage, fierce.</a:t>
            </a:r>
          </a:p>
          <a:p>
            <a:pPr marL="533400" indent="-533400">
              <a:spcBef>
                <a:spcPts val="600"/>
              </a:spcBef>
            </a:pPr>
            <a:r>
              <a:rPr lang="en-AU" dirty="0" smtClean="0">
                <a:solidFill>
                  <a:srgbClr val="00FF00"/>
                </a:solidFill>
              </a:rPr>
              <a:t>"despisers of those that are good" </a:t>
            </a:r>
            <a:r>
              <a:rPr lang="en-AU" dirty="0" smtClean="0"/>
              <a:t>- </a:t>
            </a:r>
            <a:r>
              <a:rPr lang="en-AU" i="1" dirty="0" err="1" smtClean="0"/>
              <a:t>aphilagathos</a:t>
            </a:r>
            <a:r>
              <a:rPr lang="en-AU" dirty="0" smtClean="0"/>
              <a:t> - hostile to virtue.</a:t>
            </a:r>
          </a:p>
          <a:p>
            <a:pPr marL="533400" indent="-533400">
              <a:spcBef>
                <a:spcPts val="600"/>
              </a:spcBef>
            </a:pPr>
            <a:r>
              <a:rPr lang="en-AU" dirty="0" smtClean="0">
                <a:ln w="28575">
                  <a:solidFill>
                    <a:schemeClr val="tx1"/>
                  </a:solidFill>
                </a:ln>
                <a:solidFill>
                  <a:srgbClr val="FF0000"/>
                </a:solidFill>
              </a:rPr>
              <a:t>V. 4 </a:t>
            </a:r>
            <a:r>
              <a:rPr lang="en-AU" dirty="0" smtClean="0"/>
              <a:t>-</a:t>
            </a:r>
            <a:r>
              <a:rPr lang="en-AU" dirty="0" smtClean="0">
                <a:solidFill>
                  <a:srgbClr val="00FF00"/>
                </a:solidFill>
              </a:rPr>
              <a:t> "traitors" </a:t>
            </a:r>
            <a:r>
              <a:rPr lang="en-AU" dirty="0" smtClean="0"/>
              <a:t>- </a:t>
            </a:r>
            <a:r>
              <a:rPr lang="en-AU" i="1" dirty="0" err="1" smtClean="0"/>
              <a:t>prodotes</a:t>
            </a:r>
            <a:r>
              <a:rPr lang="en-AU" dirty="0" smtClean="0"/>
              <a:t> - a betrayer (surrendering another to the enemy).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90115">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90115">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90115">
                                            <p:txEl>
                                              <p:pRg st="3" end="3"/>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500"/>
                                  </p:stCondLst>
                                  <p:childTnLst>
                                    <p:set>
                                      <p:cBhvr>
                                        <p:cTn id="18"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163495"/>
            <a:ext cx="9144000" cy="765175"/>
          </a:xfrm>
        </p:spPr>
        <p:txBody>
          <a:bodyPr/>
          <a:lstStyle/>
          <a:p>
            <a:r>
              <a:rPr lang="en-AU" sz="4400" dirty="0" smtClean="0"/>
              <a:t>Perilous times - </a:t>
            </a:r>
            <a:r>
              <a:rPr lang="en-AU" sz="4400" dirty="0" smtClean="0">
                <a:ln w="28575">
                  <a:solidFill>
                    <a:schemeClr val="tx1"/>
                  </a:solidFill>
                </a:ln>
                <a:solidFill>
                  <a:srgbClr val="FF0000"/>
                </a:solidFill>
                <a:effectLst/>
              </a:rPr>
              <a:t>2 Tim. 3:1-5</a:t>
            </a:r>
            <a:endParaRPr lang="en-AU" sz="4400" dirty="0">
              <a:ln w="28575">
                <a:solidFill>
                  <a:schemeClr val="tx1"/>
                </a:solidFill>
              </a:ln>
              <a:solidFill>
                <a:srgbClr val="FF0000"/>
              </a:solidFill>
              <a:effectLst/>
            </a:endParaRPr>
          </a:p>
        </p:txBody>
      </p:sp>
      <p:sp>
        <p:nvSpPr>
          <p:cNvPr id="90115" name="Rectangle 3"/>
          <p:cNvSpPr>
            <a:spLocks noGrp="1" noChangeArrowheads="1"/>
          </p:cNvSpPr>
          <p:nvPr>
            <p:ph type="subTitle" idx="1"/>
          </p:nvPr>
        </p:nvSpPr>
        <p:spPr>
          <a:xfrm>
            <a:off x="174625" y="908050"/>
            <a:ext cx="8713788" cy="5400675"/>
          </a:xfrm>
        </p:spPr>
        <p:txBody>
          <a:bodyPr/>
          <a:lstStyle/>
          <a:p>
            <a:pPr marL="533400" indent="-533400">
              <a:spcBef>
                <a:spcPts val="600"/>
              </a:spcBef>
            </a:pPr>
            <a:r>
              <a:rPr lang="en-AU" dirty="0" smtClean="0">
                <a:ln w="28575">
                  <a:solidFill>
                    <a:schemeClr val="tx1"/>
                  </a:solidFill>
                </a:ln>
                <a:solidFill>
                  <a:srgbClr val="FF0000"/>
                </a:solidFill>
              </a:rPr>
              <a:t>V.4</a:t>
            </a:r>
            <a:r>
              <a:rPr lang="en-AU" dirty="0" smtClean="0">
                <a:solidFill>
                  <a:srgbClr val="00FF00"/>
                </a:solidFill>
              </a:rPr>
              <a:t> </a:t>
            </a:r>
            <a:r>
              <a:rPr lang="en-AU" dirty="0" smtClean="0"/>
              <a:t>-</a:t>
            </a:r>
            <a:r>
              <a:rPr lang="en-AU" dirty="0" smtClean="0">
                <a:solidFill>
                  <a:srgbClr val="00FF00"/>
                </a:solidFill>
              </a:rPr>
              <a:t> "heady" </a:t>
            </a:r>
            <a:r>
              <a:rPr lang="en-AU" dirty="0" smtClean="0"/>
              <a:t>- </a:t>
            </a:r>
            <a:r>
              <a:rPr lang="en-AU" i="1" dirty="0" err="1" smtClean="0"/>
              <a:t>propetes</a:t>
            </a:r>
            <a:r>
              <a:rPr lang="en-AU" dirty="0" smtClean="0"/>
              <a:t> - precipitant, rash, reckless.</a:t>
            </a:r>
          </a:p>
          <a:p>
            <a:r>
              <a:rPr lang="en-AU" dirty="0" smtClean="0">
                <a:solidFill>
                  <a:srgbClr val="00FF00"/>
                </a:solidFill>
              </a:rPr>
              <a:t>"high-minded" </a:t>
            </a:r>
            <a:r>
              <a:rPr lang="en-AU" dirty="0" smtClean="0"/>
              <a:t>- </a:t>
            </a:r>
            <a:r>
              <a:rPr lang="en-AU" i="1" dirty="0" err="1" smtClean="0"/>
              <a:t>tuphoo</a:t>
            </a:r>
            <a:r>
              <a:rPr lang="en-AU" i="1" dirty="0" smtClean="0"/>
              <a:t> </a:t>
            </a:r>
            <a:r>
              <a:rPr lang="en-AU" dirty="0" smtClean="0"/>
              <a:t>- to raise a smoke, to wrap in a mist; metaphorically,  to be puffed up with haughtiness or pride.</a:t>
            </a:r>
          </a:p>
          <a:p>
            <a:r>
              <a:rPr lang="en-AU" dirty="0" smtClean="0">
                <a:solidFill>
                  <a:srgbClr val="00FF00"/>
                </a:solidFill>
              </a:rPr>
              <a:t>"lovers of pleasure" </a:t>
            </a:r>
            <a:r>
              <a:rPr lang="en-AU" dirty="0" smtClean="0"/>
              <a:t>- </a:t>
            </a:r>
            <a:r>
              <a:rPr lang="en-AU" i="1" dirty="0" err="1" smtClean="0"/>
              <a:t>philedonos</a:t>
            </a:r>
            <a:r>
              <a:rPr lang="en-AU" dirty="0" smtClean="0"/>
              <a:t> - fond of pleasure.</a:t>
            </a:r>
          </a:p>
          <a:p>
            <a:r>
              <a:rPr lang="en-AU" dirty="0" smtClean="0">
                <a:solidFill>
                  <a:srgbClr val="00FF00"/>
                </a:solidFill>
              </a:rPr>
              <a:t>"lovers of God" </a:t>
            </a:r>
            <a:r>
              <a:rPr lang="en-AU" dirty="0" smtClean="0"/>
              <a:t>- </a:t>
            </a:r>
            <a:r>
              <a:rPr lang="en-AU" i="1" dirty="0" err="1" smtClean="0"/>
              <a:t>philotheos</a:t>
            </a:r>
            <a:r>
              <a:rPr lang="en-AU" dirty="0" smtClean="0"/>
              <a:t> - fond of God.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90115">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90115">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0"/>
            <a:ext cx="9144000" cy="1000108"/>
          </a:xfrm>
        </p:spPr>
        <p:txBody>
          <a:bodyPr/>
          <a:lstStyle/>
          <a:p>
            <a:r>
              <a:rPr lang="en-AU" sz="4800" dirty="0" smtClean="0"/>
              <a:t>The aims of this study</a:t>
            </a:r>
            <a:endParaRPr lang="en-AU" sz="4800" dirty="0">
              <a:solidFill>
                <a:srgbClr val="FF0000"/>
              </a:solidFill>
            </a:endParaRPr>
          </a:p>
        </p:txBody>
      </p:sp>
      <p:sp>
        <p:nvSpPr>
          <p:cNvPr id="90115" name="Rectangle 3"/>
          <p:cNvSpPr>
            <a:spLocks noGrp="1" noChangeArrowheads="1"/>
          </p:cNvSpPr>
          <p:nvPr>
            <p:ph type="subTitle" idx="1"/>
          </p:nvPr>
        </p:nvSpPr>
        <p:spPr>
          <a:xfrm>
            <a:off x="214282" y="911060"/>
            <a:ext cx="8750331" cy="5542275"/>
          </a:xfrm>
        </p:spPr>
        <p:txBody>
          <a:bodyPr/>
          <a:lstStyle/>
          <a:p>
            <a:pPr marL="533400" indent="-533400">
              <a:lnSpc>
                <a:spcPct val="95000"/>
              </a:lnSpc>
              <a:spcBef>
                <a:spcPts val="0"/>
              </a:spcBef>
            </a:pPr>
            <a:r>
              <a:rPr lang="en-AU" sz="3400" dirty="0" smtClean="0"/>
              <a:t>We will encounter many of these latter day characteristics at </a:t>
            </a:r>
            <a:r>
              <a:rPr lang="en-AU" sz="3400" dirty="0" err="1" smtClean="0"/>
              <a:t>Gibeah</a:t>
            </a:r>
            <a:r>
              <a:rPr lang="en-AU" sz="3400" dirty="0" smtClean="0"/>
              <a:t>.</a:t>
            </a:r>
          </a:p>
          <a:p>
            <a:pPr marL="533400" indent="-533400">
              <a:lnSpc>
                <a:spcPct val="95000"/>
              </a:lnSpc>
              <a:spcBef>
                <a:spcPts val="0"/>
              </a:spcBef>
            </a:pPr>
            <a:r>
              <a:rPr lang="en-AU" sz="3400" dirty="0" smtClean="0"/>
              <a:t>The Lord encountered the same behaviour in his time, and it led to his crucifixion.</a:t>
            </a:r>
          </a:p>
          <a:p>
            <a:pPr marL="533400" indent="-533400">
              <a:lnSpc>
                <a:spcPct val="95000"/>
              </a:lnSpc>
              <a:spcBef>
                <a:spcPts val="0"/>
              </a:spcBef>
            </a:pPr>
            <a:r>
              <a:rPr lang="en-AU" sz="3400" dirty="0" smtClean="0"/>
              <a:t>The 1st century ecclesia endured it too as the end of Judah's Commonwealth approached.</a:t>
            </a:r>
          </a:p>
          <a:p>
            <a:pPr marL="533400" indent="-533400">
              <a:lnSpc>
                <a:spcPct val="95000"/>
              </a:lnSpc>
              <a:spcBef>
                <a:spcPts val="0"/>
              </a:spcBef>
            </a:pPr>
            <a:r>
              <a:rPr lang="en-AU" sz="3400" dirty="0" smtClean="0"/>
              <a:t>We need to understand the issues of </a:t>
            </a:r>
            <a:r>
              <a:rPr lang="en-AU" sz="3400" dirty="0" err="1" smtClean="0"/>
              <a:t>Gibeah</a:t>
            </a:r>
            <a:r>
              <a:rPr lang="en-AU" sz="3400" dirty="0" smtClean="0"/>
              <a:t> if we hope to survive in latter day perilous times.</a:t>
            </a:r>
            <a:endParaRPr lang="en-AU"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
            <a:ext cx="9144000" cy="928670"/>
          </a:xfrm>
        </p:spPr>
        <p:txBody>
          <a:bodyPr/>
          <a:lstStyle/>
          <a:p>
            <a:r>
              <a:rPr lang="en-AU" sz="4400" dirty="0"/>
              <a:t>Structure of the Book of Judges</a:t>
            </a:r>
          </a:p>
        </p:txBody>
      </p:sp>
      <p:sp>
        <p:nvSpPr>
          <p:cNvPr id="2051" name="Rectangle 3"/>
          <p:cNvSpPr>
            <a:spLocks noGrp="1" noChangeArrowheads="1"/>
          </p:cNvSpPr>
          <p:nvPr>
            <p:ph type="subTitle" idx="1"/>
          </p:nvPr>
        </p:nvSpPr>
        <p:spPr>
          <a:xfrm>
            <a:off x="250825" y="1000108"/>
            <a:ext cx="8713788" cy="5364000"/>
          </a:xfrm>
        </p:spPr>
        <p:txBody>
          <a:bodyPr/>
          <a:lstStyle/>
          <a:p>
            <a:pPr>
              <a:lnSpc>
                <a:spcPct val="90000"/>
              </a:lnSpc>
              <a:spcBef>
                <a:spcPts val="400"/>
              </a:spcBef>
              <a:tabLst>
                <a:tab pos="3495675" algn="l"/>
              </a:tabLst>
            </a:pPr>
            <a:r>
              <a:rPr lang="en-AU" sz="2800" dirty="0">
                <a:ln w="22225">
                  <a:solidFill>
                    <a:schemeClr val="tx1"/>
                  </a:solidFill>
                </a:ln>
                <a:solidFill>
                  <a:srgbClr val="FF0000"/>
                </a:solidFill>
              </a:rPr>
              <a:t>Chap. 1:1-3:6</a:t>
            </a:r>
            <a:r>
              <a:rPr lang="en-AU" sz="2800" dirty="0"/>
              <a:t>	The failure of Israel to 	consolidate their 	inheritance</a:t>
            </a:r>
          </a:p>
          <a:p>
            <a:pPr>
              <a:lnSpc>
                <a:spcPct val="90000"/>
              </a:lnSpc>
              <a:spcBef>
                <a:spcPts val="400"/>
              </a:spcBef>
              <a:tabLst>
                <a:tab pos="3495675" algn="l"/>
              </a:tabLst>
            </a:pPr>
            <a:r>
              <a:rPr lang="en-AU" sz="2800" dirty="0">
                <a:ln w="22225">
                  <a:solidFill>
                    <a:schemeClr val="tx1"/>
                  </a:solidFill>
                </a:ln>
                <a:solidFill>
                  <a:srgbClr val="FF0000"/>
                </a:solidFill>
              </a:rPr>
              <a:t>Chap. 3:7-16:31</a:t>
            </a:r>
            <a:r>
              <a:rPr lang="en-AU" sz="2800" dirty="0"/>
              <a:t>	The history of Israel under 	the </a:t>
            </a:r>
            <a:r>
              <a:rPr lang="en-AU" sz="2800" dirty="0" smtClean="0"/>
              <a:t>Judges</a:t>
            </a:r>
          </a:p>
          <a:p>
            <a:pPr>
              <a:lnSpc>
                <a:spcPct val="90000"/>
              </a:lnSpc>
              <a:spcBef>
                <a:spcPts val="400"/>
              </a:spcBef>
              <a:tabLst>
                <a:tab pos="3495675" algn="l"/>
              </a:tabLst>
            </a:pPr>
            <a:endParaRPr lang="en-AU" sz="2800" dirty="0"/>
          </a:p>
          <a:p>
            <a:pPr>
              <a:lnSpc>
                <a:spcPct val="90000"/>
              </a:lnSpc>
              <a:spcBef>
                <a:spcPts val="400"/>
              </a:spcBef>
              <a:tabLst>
                <a:tab pos="3495675" algn="l"/>
              </a:tabLst>
            </a:pPr>
            <a:r>
              <a:rPr lang="en-AU" sz="2800" dirty="0">
                <a:ln w="22225">
                  <a:solidFill>
                    <a:schemeClr val="tx1"/>
                  </a:solidFill>
                </a:ln>
                <a:solidFill>
                  <a:srgbClr val="FF0000"/>
                </a:solidFill>
              </a:rPr>
              <a:t>Chap. </a:t>
            </a:r>
            <a:r>
              <a:rPr lang="en-AU" sz="2800" dirty="0" smtClean="0">
                <a:ln w="22225">
                  <a:solidFill>
                    <a:schemeClr val="tx1"/>
                  </a:solidFill>
                </a:ln>
                <a:solidFill>
                  <a:srgbClr val="FF0000"/>
                </a:solidFill>
              </a:rPr>
              <a:t>17:1-21:25 </a:t>
            </a:r>
            <a:r>
              <a:rPr lang="en-AU" sz="2800" dirty="0" smtClean="0"/>
              <a:t>-</a:t>
            </a:r>
            <a:r>
              <a:rPr lang="en-AU" sz="2800" b="0" dirty="0" smtClean="0">
                <a:solidFill>
                  <a:srgbClr val="FF0000"/>
                </a:solidFill>
                <a:effectLst>
                  <a:outerShdw blurRad="38100" dist="38100" dir="2700000" algn="tl">
                    <a:srgbClr val="FFFFFF"/>
                  </a:outerShdw>
                </a:effectLst>
                <a:latin typeface="Arial Black" pitchFamily="34" charset="0"/>
              </a:rPr>
              <a:t> </a:t>
            </a:r>
            <a:r>
              <a:rPr lang="en-AU" sz="2800" dirty="0" smtClean="0"/>
              <a:t>Two </a:t>
            </a:r>
            <a:r>
              <a:rPr lang="en-AU" sz="2800" dirty="0"/>
              <a:t>appendices to the book</a:t>
            </a:r>
          </a:p>
          <a:p>
            <a:pPr>
              <a:lnSpc>
                <a:spcPct val="90000"/>
              </a:lnSpc>
              <a:spcBef>
                <a:spcPts val="400"/>
              </a:spcBef>
              <a:tabLst>
                <a:tab pos="3495675" algn="l"/>
              </a:tabLst>
            </a:pPr>
            <a:r>
              <a:rPr lang="en-AU" sz="2800" u="sng" dirty="0">
                <a:solidFill>
                  <a:srgbClr val="00FF00"/>
                </a:solidFill>
              </a:rPr>
              <a:t>Appendix 1</a:t>
            </a:r>
          </a:p>
          <a:p>
            <a:pPr>
              <a:lnSpc>
                <a:spcPct val="90000"/>
              </a:lnSpc>
              <a:spcBef>
                <a:spcPts val="400"/>
              </a:spcBef>
              <a:tabLst>
                <a:tab pos="3495675" algn="l"/>
              </a:tabLst>
            </a:pPr>
            <a:r>
              <a:rPr lang="en-AU" sz="2800" dirty="0">
                <a:ln w="22225">
                  <a:solidFill>
                    <a:schemeClr val="tx1"/>
                  </a:solidFill>
                </a:ln>
                <a:solidFill>
                  <a:srgbClr val="FF0000"/>
                </a:solidFill>
              </a:rPr>
              <a:t>Chap. 17-18</a:t>
            </a:r>
            <a:r>
              <a:rPr lang="en-AU" sz="2800" dirty="0"/>
              <a:t>	</a:t>
            </a:r>
            <a:r>
              <a:rPr lang="en-AU" sz="2800" dirty="0">
                <a:solidFill>
                  <a:srgbClr val="00FF00"/>
                </a:solidFill>
              </a:rPr>
              <a:t>Corruption of Doctrine</a:t>
            </a:r>
          </a:p>
          <a:p>
            <a:pPr>
              <a:lnSpc>
                <a:spcPct val="90000"/>
              </a:lnSpc>
              <a:spcBef>
                <a:spcPts val="400"/>
              </a:spcBef>
              <a:tabLst>
                <a:tab pos="3495675" algn="l"/>
              </a:tabLst>
            </a:pPr>
            <a:r>
              <a:rPr lang="en-AU" sz="2800" u="sng" dirty="0">
                <a:ln>
                  <a:solidFill>
                    <a:schemeClr val="tx1"/>
                  </a:solidFill>
                </a:ln>
                <a:solidFill>
                  <a:srgbClr val="FF9933"/>
                </a:solidFill>
              </a:rPr>
              <a:t>Appendix 2</a:t>
            </a:r>
            <a:endParaRPr lang="en-AU" sz="2800" dirty="0">
              <a:ln>
                <a:solidFill>
                  <a:schemeClr val="tx1"/>
                </a:solidFill>
              </a:ln>
              <a:solidFill>
                <a:srgbClr val="FF9933"/>
              </a:solidFill>
            </a:endParaRPr>
          </a:p>
          <a:p>
            <a:pPr>
              <a:lnSpc>
                <a:spcPct val="90000"/>
              </a:lnSpc>
              <a:spcBef>
                <a:spcPts val="400"/>
              </a:spcBef>
              <a:tabLst>
                <a:tab pos="3495675" algn="l"/>
              </a:tabLst>
            </a:pPr>
            <a:r>
              <a:rPr lang="en-AU" sz="2800" dirty="0">
                <a:ln w="22225">
                  <a:solidFill>
                    <a:schemeClr val="tx1"/>
                  </a:solidFill>
                </a:ln>
                <a:solidFill>
                  <a:srgbClr val="FF0000"/>
                </a:solidFill>
              </a:rPr>
              <a:t>Chap. 19-21</a:t>
            </a:r>
            <a:r>
              <a:rPr lang="en-AU" sz="2800" dirty="0"/>
              <a:t>	</a:t>
            </a:r>
            <a:r>
              <a:rPr lang="en-AU" sz="2800" dirty="0">
                <a:ln>
                  <a:solidFill>
                    <a:schemeClr val="tx1"/>
                  </a:solidFill>
                </a:ln>
                <a:solidFill>
                  <a:srgbClr val="FF9933"/>
                </a:solidFill>
              </a:rPr>
              <a:t>Corruption of Practice</a:t>
            </a:r>
          </a:p>
        </p:txBody>
      </p:sp>
      <p:grpSp>
        <p:nvGrpSpPr>
          <p:cNvPr id="10" name="Group 9"/>
          <p:cNvGrpSpPr/>
          <p:nvPr/>
        </p:nvGrpSpPr>
        <p:grpSpPr>
          <a:xfrm>
            <a:off x="214282" y="1773238"/>
            <a:ext cx="8678893" cy="4156092"/>
            <a:chOff x="214282" y="1773238"/>
            <a:chExt cx="8678893" cy="4298968"/>
          </a:xfrm>
        </p:grpSpPr>
        <p:sp>
          <p:nvSpPr>
            <p:cNvPr id="2052" name="Rectangle 4"/>
            <p:cNvSpPr>
              <a:spLocks noChangeArrowheads="1"/>
            </p:cNvSpPr>
            <p:nvPr/>
          </p:nvSpPr>
          <p:spPr bwMode="auto">
            <a:xfrm>
              <a:off x="214282" y="3286124"/>
              <a:ext cx="8678893" cy="2786082"/>
            </a:xfrm>
            <a:prstGeom prst="rect">
              <a:avLst/>
            </a:prstGeom>
            <a:noFill/>
            <a:ln w="76200">
              <a:solidFill>
                <a:srgbClr val="FFFF00"/>
              </a:solidFill>
              <a:miter lim="800000"/>
              <a:headEnd/>
              <a:tailEnd/>
            </a:ln>
            <a:effectLst/>
          </p:spPr>
          <p:txBody>
            <a:bodyPr wrap="none" anchor="ctr"/>
            <a:lstStyle/>
            <a:p>
              <a:endParaRPr lang="en-AU"/>
            </a:p>
          </p:txBody>
        </p:sp>
        <p:sp>
          <p:nvSpPr>
            <p:cNvPr id="2054" name="Line 6"/>
            <p:cNvSpPr>
              <a:spLocks noChangeShapeType="1"/>
            </p:cNvSpPr>
            <p:nvPr/>
          </p:nvSpPr>
          <p:spPr bwMode="auto">
            <a:xfrm flipV="1">
              <a:off x="8893175" y="1773238"/>
              <a:ext cx="0" cy="3168650"/>
            </a:xfrm>
            <a:prstGeom prst="line">
              <a:avLst/>
            </a:prstGeom>
            <a:noFill/>
            <a:ln w="76200">
              <a:solidFill>
                <a:srgbClr val="FFFF00"/>
              </a:solidFill>
              <a:round/>
              <a:headEnd/>
              <a:tailEnd/>
            </a:ln>
            <a:effectLst/>
          </p:spPr>
          <p:txBody>
            <a:bodyPr/>
            <a:lstStyle/>
            <a:p>
              <a:endParaRPr lang="en-AU"/>
            </a:p>
          </p:txBody>
        </p:sp>
        <p:sp>
          <p:nvSpPr>
            <p:cNvPr id="2055" name="Line 7"/>
            <p:cNvSpPr>
              <a:spLocks noChangeShapeType="1"/>
            </p:cNvSpPr>
            <p:nvPr/>
          </p:nvSpPr>
          <p:spPr bwMode="auto">
            <a:xfrm flipH="1">
              <a:off x="6877050" y="1801813"/>
              <a:ext cx="2016125" cy="0"/>
            </a:xfrm>
            <a:prstGeom prst="line">
              <a:avLst/>
            </a:prstGeom>
            <a:noFill/>
            <a:ln w="76200">
              <a:solidFill>
                <a:srgbClr val="FFFF00"/>
              </a:solidFill>
              <a:round/>
              <a:headEnd/>
              <a:tailEnd type="triangle" w="med" len="med"/>
            </a:ln>
            <a:effectLst/>
          </p:spPr>
          <p:txBody>
            <a:bodyPr/>
            <a:lstStyle/>
            <a:p>
              <a:endParaRPr lang="en-AU"/>
            </a:p>
          </p:txBody>
        </p:sp>
      </p:grpSp>
      <p:sp>
        <p:nvSpPr>
          <p:cNvPr id="2057" name="Text Box 9"/>
          <p:cNvSpPr txBox="1">
            <a:spLocks noChangeArrowheads="1"/>
          </p:cNvSpPr>
          <p:nvPr/>
        </p:nvSpPr>
        <p:spPr bwMode="auto">
          <a:xfrm>
            <a:off x="801688" y="1541463"/>
            <a:ext cx="2617787" cy="519112"/>
          </a:xfrm>
          <a:prstGeom prst="rect">
            <a:avLst/>
          </a:prstGeom>
          <a:noFill/>
          <a:ln w="9525">
            <a:noFill/>
            <a:miter lim="800000"/>
            <a:headEnd/>
            <a:tailEnd/>
          </a:ln>
          <a:effectLst/>
        </p:spPr>
        <p:txBody>
          <a:bodyPr wrap="none">
            <a:spAutoFit/>
          </a:bodyPr>
          <a:lstStyle/>
          <a:p>
            <a:r>
              <a:rPr lang="en-AU" sz="2800" dirty="0">
                <a:solidFill>
                  <a:srgbClr val="FFFF00"/>
                </a:solidFill>
                <a:latin typeface="Impact" pitchFamily="34" charset="0"/>
              </a:rPr>
              <a:t>Between 2:9 &amp; 10</a:t>
            </a:r>
          </a:p>
        </p:txBody>
      </p:sp>
      <p:sp>
        <p:nvSpPr>
          <p:cNvPr id="9" name="TextBox 8"/>
          <p:cNvSpPr txBox="1"/>
          <p:nvPr/>
        </p:nvSpPr>
        <p:spPr>
          <a:xfrm>
            <a:off x="214282" y="6019179"/>
            <a:ext cx="8643998" cy="523220"/>
          </a:xfrm>
          <a:prstGeom prst="rect">
            <a:avLst/>
          </a:prstGeom>
          <a:noFill/>
        </p:spPr>
        <p:txBody>
          <a:bodyPr wrap="square" rtlCol="0">
            <a:spAutoFit/>
          </a:bodyPr>
          <a:lstStyle/>
          <a:p>
            <a:pPr algn="ctr"/>
            <a:r>
              <a:rPr lang="en-AU" sz="2800" dirty="0" smtClean="0">
                <a:solidFill>
                  <a:srgbClr val="FFFF00"/>
                </a:solidFill>
                <a:latin typeface="Impact" pitchFamily="34" charset="0"/>
              </a:rPr>
              <a:t>The two appendices are linked by the events of </a:t>
            </a:r>
            <a:r>
              <a:rPr lang="en-AU" sz="2800" dirty="0" err="1" smtClean="0">
                <a:solidFill>
                  <a:srgbClr val="FFFF00"/>
                </a:solidFill>
                <a:latin typeface="Impact" pitchFamily="34" charset="0"/>
              </a:rPr>
              <a:t>Gibeah</a:t>
            </a:r>
            <a:endParaRPr lang="en-US" sz="2800" dirty="0">
              <a:solidFill>
                <a:srgbClr val="FFFF00"/>
              </a:solidFill>
              <a:latin typeface="Impact" pitchFamily="34" charset="0"/>
            </a:endParaRPr>
          </a:p>
        </p:txBody>
      </p:sp>
      <p:sp>
        <p:nvSpPr>
          <p:cNvPr id="11" name="TextBox 10"/>
          <p:cNvSpPr txBox="1"/>
          <p:nvPr/>
        </p:nvSpPr>
        <p:spPr>
          <a:xfrm>
            <a:off x="5821187" y="4767535"/>
            <a:ext cx="2855269" cy="461665"/>
          </a:xfrm>
          <a:prstGeom prst="rect">
            <a:avLst/>
          </a:prstGeom>
          <a:solidFill>
            <a:srgbClr val="FFFF00"/>
          </a:solidFill>
          <a:ln w="38100">
            <a:solidFill>
              <a:srgbClr val="FF0000"/>
            </a:solidFill>
          </a:ln>
        </p:spPr>
        <p:txBody>
          <a:bodyPr wrap="none" rtlCol="0">
            <a:spAutoFit/>
          </a:bodyPr>
          <a:lstStyle/>
          <a:p>
            <a:r>
              <a:rPr lang="en-AU" sz="2400" dirty="0" smtClean="0">
                <a:solidFill>
                  <a:schemeClr val="bg1"/>
                </a:solidFill>
                <a:latin typeface="Impact" pitchFamily="34" charset="0"/>
              </a:rPr>
              <a:t>Covenant abandoned</a:t>
            </a:r>
            <a:endParaRPr lang="en-US" sz="2400" dirty="0">
              <a:solidFill>
                <a:schemeClr val="bg1"/>
              </a:solidFill>
              <a:latin typeface="Impact" pitchFamily="34" charset="0"/>
            </a:endParaRPr>
          </a:p>
        </p:txBody>
      </p:sp>
      <p:sp>
        <p:nvSpPr>
          <p:cNvPr id="12" name="TextBox 11"/>
          <p:cNvSpPr txBox="1"/>
          <p:nvPr/>
        </p:nvSpPr>
        <p:spPr>
          <a:xfrm>
            <a:off x="5624698" y="5605828"/>
            <a:ext cx="3084499" cy="461665"/>
          </a:xfrm>
          <a:prstGeom prst="rect">
            <a:avLst/>
          </a:prstGeom>
          <a:solidFill>
            <a:srgbClr val="FFFF00"/>
          </a:solidFill>
          <a:ln w="38100">
            <a:solidFill>
              <a:srgbClr val="FF0000"/>
            </a:solidFill>
          </a:ln>
        </p:spPr>
        <p:txBody>
          <a:bodyPr wrap="none" rtlCol="0">
            <a:spAutoFit/>
          </a:bodyPr>
          <a:lstStyle/>
          <a:p>
            <a:pPr algn="ctr"/>
            <a:r>
              <a:rPr lang="en-AU" sz="2400" dirty="0" smtClean="0">
                <a:solidFill>
                  <a:schemeClr val="bg1"/>
                </a:solidFill>
                <a:latin typeface="Impact" pitchFamily="34" charset="0"/>
              </a:rPr>
              <a:t>Oaths and vows broken</a:t>
            </a:r>
            <a:endParaRPr lang="en-US" sz="2400" dirty="0">
              <a:solidFill>
                <a:schemeClr val="bg1"/>
              </a:solidFill>
              <a:latin typeface="Impac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51">
                                            <p:txEl>
                                              <p:pRg st="5" end="5"/>
                                            </p:txEl>
                                          </p:spTgt>
                                        </p:tgtEl>
                                        <p:attrNameLst>
                                          <p:attrName>style.visibility</p:attrName>
                                        </p:attrNameLst>
                                      </p:cBhvr>
                                      <p:to>
                                        <p:strVal val="visible"/>
                                      </p:to>
                                    </p:set>
                                  </p:childTnLst>
                                </p:cTn>
                              </p:par>
                            </p:childTnLst>
                          </p:cTn>
                        </p:par>
                        <p:par>
                          <p:cTn id="19" fill="hold">
                            <p:stCondLst>
                              <p:cond delay="0"/>
                            </p:stCondLst>
                            <p:childTnLst>
                              <p:par>
                                <p:cTn id="20" presetID="53" presetClass="entr" presetSubtype="0" fill="hold" grpId="0" nodeType="afterEffect">
                                  <p:stCondLst>
                                    <p:cond delay="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1">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51">
                                            <p:txEl>
                                              <p:pRg st="7" end="7"/>
                                            </p:txEl>
                                          </p:spTgt>
                                        </p:tgtEl>
                                        <p:attrNameLst>
                                          <p:attrName>style.visibility</p:attrName>
                                        </p:attrNameLst>
                                      </p:cBhvr>
                                      <p:to>
                                        <p:strVal val="visible"/>
                                      </p:to>
                                    </p:set>
                                  </p:childTnLst>
                                </p:cTn>
                              </p:par>
                            </p:childTnLst>
                          </p:cTn>
                        </p:par>
                        <p:par>
                          <p:cTn id="31" fill="hold">
                            <p:stCondLst>
                              <p:cond delay="0"/>
                            </p:stCondLst>
                            <p:childTnLst>
                              <p:par>
                                <p:cTn id="32" presetID="53"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Effect transition="in" filter="fade">
                                      <p:cBhvr>
                                        <p:cTn id="36" dur="1000"/>
                                        <p:tgtEl>
                                          <p:spTgt spid="12"/>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0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grpId="0" nodeType="afterEffect">
                                  <p:stCondLst>
                                    <p:cond delay="300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uiExpand="1" build="p"/>
      <p:bldP spid="2057" grpId="0"/>
      <p:bldP spid="9" grpId="0"/>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6"/>
          <p:cNvSpPr>
            <a:spLocks noGrp="1" noChangeArrowheads="1"/>
          </p:cNvSpPr>
          <p:nvPr>
            <p:ph type="ftr" sz="quarter" idx="4294967295"/>
          </p:nvPr>
        </p:nvSpPr>
        <p:spPr>
          <a:xfrm>
            <a:off x="431800" y="6308725"/>
            <a:ext cx="3563938" cy="549275"/>
          </a:xfrm>
          <a:prstGeom prst="rect">
            <a:avLst/>
          </a:prstGeom>
        </p:spPr>
        <p:txBody>
          <a:bodyPr/>
          <a:lstStyle/>
          <a:p>
            <a:r>
              <a:rPr lang="en-AU"/>
              <a:t>The Judges of Israel</a:t>
            </a:r>
          </a:p>
        </p:txBody>
      </p:sp>
      <p:graphicFrame>
        <p:nvGraphicFramePr>
          <p:cNvPr id="88084" name="Object 20"/>
          <p:cNvGraphicFramePr>
            <a:graphicFrameLocks noChangeAspect="1"/>
          </p:cNvGraphicFramePr>
          <p:nvPr/>
        </p:nvGraphicFramePr>
        <p:xfrm>
          <a:off x="0" y="0"/>
          <a:ext cx="4481513" cy="6858000"/>
        </p:xfrm>
        <a:graphic>
          <a:graphicData uri="http://schemas.openxmlformats.org/presentationml/2006/ole">
            <p:oleObj spid="_x0000_s1026" name="Photo Editor Photo" r:id="rId3" imgW="13876190" imgH="21228571" progId="">
              <p:embed/>
            </p:oleObj>
          </a:graphicData>
        </a:graphic>
      </p:graphicFrame>
      <p:sp>
        <p:nvSpPr>
          <p:cNvPr id="88066" name="Rectangle 2"/>
          <p:cNvSpPr>
            <a:spLocks noGrp="1" noChangeArrowheads="1"/>
          </p:cNvSpPr>
          <p:nvPr>
            <p:ph type="ctrTitle"/>
          </p:nvPr>
        </p:nvSpPr>
        <p:spPr>
          <a:xfrm>
            <a:off x="4500563" y="0"/>
            <a:ext cx="4643437" cy="908050"/>
          </a:xfrm>
        </p:spPr>
        <p:txBody>
          <a:bodyPr/>
          <a:lstStyle/>
          <a:p>
            <a:r>
              <a:rPr lang="en-AU" dirty="0"/>
              <a:t>All Israel </a:t>
            </a:r>
            <a:r>
              <a:rPr lang="en-AU" dirty="0" smtClean="0"/>
              <a:t>called</a:t>
            </a:r>
            <a:endParaRPr lang="en-AU" dirty="0"/>
          </a:p>
        </p:txBody>
      </p:sp>
      <p:sp>
        <p:nvSpPr>
          <p:cNvPr id="88069" name="Freeform 5"/>
          <p:cNvSpPr>
            <a:spLocks/>
          </p:cNvSpPr>
          <p:nvPr/>
        </p:nvSpPr>
        <p:spPr bwMode="auto">
          <a:xfrm>
            <a:off x="-80963" y="-88900"/>
            <a:ext cx="2366963" cy="5634038"/>
          </a:xfrm>
          <a:custGeom>
            <a:avLst/>
            <a:gdLst/>
            <a:ahLst/>
            <a:cxnLst>
              <a:cxn ang="0">
                <a:pos x="32" y="28"/>
              </a:cxn>
              <a:cxn ang="0">
                <a:pos x="162" y="37"/>
              </a:cxn>
              <a:cxn ang="0">
                <a:pos x="776" y="47"/>
              </a:cxn>
              <a:cxn ang="0">
                <a:pos x="1017" y="28"/>
              </a:cxn>
              <a:cxn ang="0">
                <a:pos x="1491" y="56"/>
              </a:cxn>
              <a:cxn ang="0">
                <a:pos x="1407" y="242"/>
              </a:cxn>
              <a:cxn ang="0">
                <a:pos x="1305" y="400"/>
              </a:cxn>
              <a:cxn ang="0">
                <a:pos x="1119" y="613"/>
              </a:cxn>
              <a:cxn ang="0">
                <a:pos x="1175" y="678"/>
              </a:cxn>
              <a:cxn ang="0">
                <a:pos x="1092" y="920"/>
              </a:cxn>
              <a:cxn ang="0">
                <a:pos x="1008" y="1143"/>
              </a:cxn>
              <a:cxn ang="0">
                <a:pos x="999" y="1273"/>
              </a:cxn>
              <a:cxn ang="0">
                <a:pos x="971" y="1366"/>
              </a:cxn>
              <a:cxn ang="0">
                <a:pos x="943" y="1505"/>
              </a:cxn>
              <a:cxn ang="0">
                <a:pos x="887" y="1784"/>
              </a:cxn>
              <a:cxn ang="0">
                <a:pos x="794" y="2128"/>
              </a:cxn>
              <a:cxn ang="0">
                <a:pos x="571" y="2434"/>
              </a:cxn>
              <a:cxn ang="0">
                <a:pos x="553" y="2471"/>
              </a:cxn>
              <a:cxn ang="0">
                <a:pos x="590" y="2546"/>
              </a:cxn>
              <a:cxn ang="0">
                <a:pos x="571" y="2676"/>
              </a:cxn>
              <a:cxn ang="0">
                <a:pos x="516" y="2852"/>
              </a:cxn>
              <a:cxn ang="0">
                <a:pos x="441" y="2927"/>
              </a:cxn>
              <a:cxn ang="0">
                <a:pos x="385" y="3075"/>
              </a:cxn>
              <a:cxn ang="0">
                <a:pos x="218" y="3178"/>
              </a:cxn>
              <a:cxn ang="0">
                <a:pos x="42" y="3549"/>
              </a:cxn>
              <a:cxn ang="0">
                <a:pos x="23" y="3094"/>
              </a:cxn>
              <a:cxn ang="0">
                <a:pos x="32" y="2722"/>
              </a:cxn>
              <a:cxn ang="0">
                <a:pos x="23" y="2007"/>
              </a:cxn>
              <a:cxn ang="0">
                <a:pos x="32" y="1635"/>
              </a:cxn>
              <a:cxn ang="0">
                <a:pos x="14" y="901"/>
              </a:cxn>
              <a:cxn ang="0">
                <a:pos x="23" y="279"/>
              </a:cxn>
              <a:cxn ang="0">
                <a:pos x="32" y="93"/>
              </a:cxn>
              <a:cxn ang="0">
                <a:pos x="60" y="37"/>
              </a:cxn>
              <a:cxn ang="0">
                <a:pos x="32" y="28"/>
              </a:cxn>
            </a:cxnLst>
            <a:rect l="0" t="0" r="r" b="b"/>
            <a:pathLst>
              <a:path w="1491" h="3549">
                <a:moveTo>
                  <a:pt x="32" y="28"/>
                </a:moveTo>
                <a:cubicBezTo>
                  <a:pt x="70" y="54"/>
                  <a:pt x="135" y="0"/>
                  <a:pt x="162" y="37"/>
                </a:cubicBezTo>
                <a:cubicBezTo>
                  <a:pt x="367" y="4"/>
                  <a:pt x="571" y="42"/>
                  <a:pt x="776" y="47"/>
                </a:cubicBezTo>
                <a:cubicBezTo>
                  <a:pt x="920" y="45"/>
                  <a:pt x="940" y="23"/>
                  <a:pt x="1017" y="28"/>
                </a:cubicBezTo>
                <a:cubicBezTo>
                  <a:pt x="1136" y="29"/>
                  <a:pt x="1426" y="20"/>
                  <a:pt x="1491" y="56"/>
                </a:cubicBezTo>
                <a:cubicBezTo>
                  <a:pt x="1488" y="109"/>
                  <a:pt x="1412" y="189"/>
                  <a:pt x="1407" y="242"/>
                </a:cubicBezTo>
                <a:cubicBezTo>
                  <a:pt x="1404" y="274"/>
                  <a:pt x="1305" y="400"/>
                  <a:pt x="1305" y="400"/>
                </a:cubicBezTo>
                <a:cubicBezTo>
                  <a:pt x="1092" y="418"/>
                  <a:pt x="1191" y="565"/>
                  <a:pt x="1119" y="613"/>
                </a:cubicBezTo>
                <a:cubicBezTo>
                  <a:pt x="1166" y="651"/>
                  <a:pt x="1235" y="668"/>
                  <a:pt x="1175" y="678"/>
                </a:cubicBezTo>
                <a:cubicBezTo>
                  <a:pt x="1127" y="753"/>
                  <a:pt x="1143" y="840"/>
                  <a:pt x="1092" y="920"/>
                </a:cubicBezTo>
                <a:cubicBezTo>
                  <a:pt x="1081" y="1018"/>
                  <a:pt x="1030" y="1058"/>
                  <a:pt x="1008" y="1143"/>
                </a:cubicBezTo>
                <a:cubicBezTo>
                  <a:pt x="1001" y="1172"/>
                  <a:pt x="1008" y="1245"/>
                  <a:pt x="999" y="1273"/>
                </a:cubicBezTo>
                <a:cubicBezTo>
                  <a:pt x="996" y="1282"/>
                  <a:pt x="971" y="1366"/>
                  <a:pt x="971" y="1366"/>
                </a:cubicBezTo>
                <a:cubicBezTo>
                  <a:pt x="959" y="1457"/>
                  <a:pt x="971" y="1418"/>
                  <a:pt x="943" y="1505"/>
                </a:cubicBezTo>
                <a:cubicBezTo>
                  <a:pt x="952" y="1607"/>
                  <a:pt x="902" y="1708"/>
                  <a:pt x="887" y="1784"/>
                </a:cubicBezTo>
                <a:cubicBezTo>
                  <a:pt x="880" y="1921"/>
                  <a:pt x="815" y="2006"/>
                  <a:pt x="794" y="2128"/>
                </a:cubicBezTo>
                <a:cubicBezTo>
                  <a:pt x="774" y="2249"/>
                  <a:pt x="641" y="2331"/>
                  <a:pt x="571" y="2434"/>
                </a:cubicBezTo>
                <a:cubicBezTo>
                  <a:pt x="568" y="2443"/>
                  <a:pt x="558" y="2463"/>
                  <a:pt x="553" y="2471"/>
                </a:cubicBezTo>
                <a:cubicBezTo>
                  <a:pt x="542" y="2491"/>
                  <a:pt x="598" y="2525"/>
                  <a:pt x="590" y="2546"/>
                </a:cubicBezTo>
                <a:cubicBezTo>
                  <a:pt x="577" y="2583"/>
                  <a:pt x="584" y="2639"/>
                  <a:pt x="571" y="2676"/>
                </a:cubicBezTo>
                <a:cubicBezTo>
                  <a:pt x="555" y="2724"/>
                  <a:pt x="538" y="2810"/>
                  <a:pt x="516" y="2852"/>
                </a:cubicBezTo>
                <a:cubicBezTo>
                  <a:pt x="494" y="2894"/>
                  <a:pt x="463" y="2890"/>
                  <a:pt x="441" y="2927"/>
                </a:cubicBezTo>
                <a:cubicBezTo>
                  <a:pt x="420" y="2994"/>
                  <a:pt x="404" y="3029"/>
                  <a:pt x="385" y="3075"/>
                </a:cubicBezTo>
                <a:cubicBezTo>
                  <a:pt x="360" y="3149"/>
                  <a:pt x="265" y="3118"/>
                  <a:pt x="218" y="3178"/>
                </a:cubicBezTo>
                <a:cubicBezTo>
                  <a:pt x="152" y="3262"/>
                  <a:pt x="79" y="3449"/>
                  <a:pt x="42" y="3549"/>
                </a:cubicBezTo>
                <a:cubicBezTo>
                  <a:pt x="0" y="3422"/>
                  <a:pt x="35" y="3227"/>
                  <a:pt x="23" y="3094"/>
                </a:cubicBezTo>
                <a:cubicBezTo>
                  <a:pt x="49" y="2852"/>
                  <a:pt x="45" y="2976"/>
                  <a:pt x="32" y="2722"/>
                </a:cubicBezTo>
                <a:cubicBezTo>
                  <a:pt x="49" y="2484"/>
                  <a:pt x="46" y="2245"/>
                  <a:pt x="23" y="2007"/>
                </a:cubicBezTo>
                <a:cubicBezTo>
                  <a:pt x="30" y="1875"/>
                  <a:pt x="42" y="1765"/>
                  <a:pt x="32" y="1635"/>
                </a:cubicBezTo>
                <a:cubicBezTo>
                  <a:pt x="36" y="1450"/>
                  <a:pt x="15" y="1127"/>
                  <a:pt x="14" y="901"/>
                </a:cubicBezTo>
                <a:cubicBezTo>
                  <a:pt x="13" y="675"/>
                  <a:pt x="20" y="414"/>
                  <a:pt x="23" y="279"/>
                </a:cubicBezTo>
                <a:cubicBezTo>
                  <a:pt x="26" y="217"/>
                  <a:pt x="27" y="155"/>
                  <a:pt x="32" y="93"/>
                </a:cubicBezTo>
                <a:cubicBezTo>
                  <a:pt x="34" y="72"/>
                  <a:pt x="65" y="57"/>
                  <a:pt x="60" y="37"/>
                </a:cubicBezTo>
                <a:cubicBezTo>
                  <a:pt x="57" y="28"/>
                  <a:pt x="41" y="31"/>
                  <a:pt x="32" y="28"/>
                </a:cubicBezTo>
                <a:close/>
              </a:path>
            </a:pathLst>
          </a:custGeom>
          <a:solidFill>
            <a:srgbClr val="CCFFFF"/>
          </a:solidFill>
          <a:ln w="9525">
            <a:noFill/>
            <a:round/>
            <a:headEnd/>
            <a:tailEnd/>
          </a:ln>
          <a:effectLst/>
        </p:spPr>
        <p:txBody>
          <a:bodyPr/>
          <a:lstStyle/>
          <a:p>
            <a:endParaRPr lang="en-AU"/>
          </a:p>
        </p:txBody>
      </p:sp>
      <p:sp>
        <p:nvSpPr>
          <p:cNvPr id="88083" name="Rectangle 19"/>
          <p:cNvSpPr>
            <a:spLocks noGrp="1" noChangeArrowheads="1"/>
          </p:cNvSpPr>
          <p:nvPr>
            <p:ph type="subTitle" idx="1"/>
          </p:nvPr>
        </p:nvSpPr>
        <p:spPr>
          <a:xfrm>
            <a:off x="4714875" y="1000108"/>
            <a:ext cx="4071967" cy="5572164"/>
          </a:xfrm>
        </p:spPr>
        <p:txBody>
          <a:bodyPr/>
          <a:lstStyle/>
          <a:p>
            <a:pPr marL="0" indent="0" algn="ctr">
              <a:buClr>
                <a:srgbClr val="FFFF00"/>
              </a:buClr>
              <a:buNone/>
            </a:pPr>
            <a:r>
              <a:rPr lang="en-AU" sz="3600" dirty="0"/>
              <a:t>The Levite divided the body of his concubine and sent a piece to each of the 12 tribes of </a:t>
            </a:r>
            <a:r>
              <a:rPr lang="en-AU" sz="3600" dirty="0" smtClean="0"/>
              <a:t>Israel.</a:t>
            </a:r>
          </a:p>
          <a:p>
            <a:pPr marL="0" indent="0" algn="ctr">
              <a:buClr>
                <a:srgbClr val="FFFF00"/>
              </a:buClr>
              <a:buNone/>
            </a:pPr>
            <a:r>
              <a:rPr lang="en-AU" sz="3600" dirty="0" smtClean="0">
                <a:solidFill>
                  <a:srgbClr val="00FF00"/>
                </a:solidFill>
              </a:rPr>
              <a:t>The entire Brotherhood is involved.</a:t>
            </a:r>
            <a:endParaRPr lang="en-AU" sz="3600" dirty="0">
              <a:solidFill>
                <a:srgbClr val="00FF00"/>
              </a:solidFill>
            </a:endParaRPr>
          </a:p>
          <a:p>
            <a:pPr marL="354013" indent="-354013" algn="ctr">
              <a:buClr>
                <a:srgbClr val="FFFF00"/>
              </a:buClr>
              <a:buNone/>
            </a:pPr>
            <a:endParaRPr lang="en-AU" sz="3600" dirty="0"/>
          </a:p>
        </p:txBody>
      </p:sp>
      <p:sp>
        <p:nvSpPr>
          <p:cNvPr id="88085" name="AutoShape 21"/>
          <p:cNvSpPr>
            <a:spLocks noChangeArrowheads="1"/>
          </p:cNvSpPr>
          <p:nvPr/>
        </p:nvSpPr>
        <p:spPr bwMode="auto">
          <a:xfrm rot="1409914">
            <a:off x="2289175" y="4984750"/>
            <a:ext cx="2232025" cy="792163"/>
          </a:xfrm>
          <a:prstGeom prst="leftArrow">
            <a:avLst>
              <a:gd name="adj1" fmla="val 50000"/>
              <a:gd name="adj2" fmla="val 70441"/>
            </a:avLst>
          </a:prstGeom>
          <a:solidFill>
            <a:srgbClr val="FF0066"/>
          </a:solidFill>
          <a:ln w="9525">
            <a:solidFill>
              <a:srgbClr val="000000"/>
            </a:solidFill>
            <a:miter lim="800000"/>
            <a:headEnd/>
            <a:tailEnd/>
          </a:ln>
          <a:effectLst/>
        </p:spPr>
        <p:txBody>
          <a:bodyPr wrap="none" anchor="ctr"/>
          <a:lstStyle/>
          <a:p>
            <a:pPr algn="ctr"/>
            <a:r>
              <a:rPr lang="en-AU" sz="2400" dirty="0">
                <a:solidFill>
                  <a:srgbClr val="000000"/>
                </a:solidFill>
                <a:latin typeface="Impact" pitchFamily="34" charset="0"/>
              </a:rPr>
              <a:t>Bethlehem</a:t>
            </a:r>
          </a:p>
        </p:txBody>
      </p:sp>
      <p:sp>
        <p:nvSpPr>
          <p:cNvPr id="88086" name="AutoShape 22"/>
          <p:cNvSpPr>
            <a:spLocks noChangeArrowheads="1"/>
          </p:cNvSpPr>
          <p:nvPr/>
        </p:nvSpPr>
        <p:spPr bwMode="auto">
          <a:xfrm rot="1845764">
            <a:off x="712788" y="3673475"/>
            <a:ext cx="1727200" cy="773113"/>
          </a:xfrm>
          <a:prstGeom prst="rightArrow">
            <a:avLst>
              <a:gd name="adj1" fmla="val 50000"/>
              <a:gd name="adj2" fmla="val 55852"/>
            </a:avLst>
          </a:prstGeom>
          <a:solidFill>
            <a:srgbClr val="00FF00"/>
          </a:solidFill>
          <a:ln w="9525">
            <a:solidFill>
              <a:srgbClr val="000000"/>
            </a:solidFill>
            <a:miter lim="800000"/>
            <a:headEnd/>
            <a:tailEnd/>
          </a:ln>
          <a:effectLst/>
        </p:spPr>
        <p:txBody>
          <a:bodyPr wrap="none" anchor="ctr"/>
          <a:lstStyle/>
          <a:p>
            <a:pPr algn="ctr"/>
            <a:r>
              <a:rPr lang="en-AU" sz="2400">
                <a:solidFill>
                  <a:srgbClr val="000000"/>
                </a:solidFill>
                <a:latin typeface="Impact" pitchFamily="34" charset="0"/>
              </a:rPr>
              <a:t>Gibeah</a:t>
            </a:r>
          </a:p>
        </p:txBody>
      </p:sp>
      <p:sp>
        <p:nvSpPr>
          <p:cNvPr id="88087" name="Oval 23"/>
          <p:cNvSpPr>
            <a:spLocks noChangeArrowheads="1"/>
          </p:cNvSpPr>
          <p:nvPr/>
        </p:nvSpPr>
        <p:spPr bwMode="auto">
          <a:xfrm>
            <a:off x="2411413" y="3644900"/>
            <a:ext cx="288925" cy="288925"/>
          </a:xfrm>
          <a:prstGeom prst="ellipse">
            <a:avLst/>
          </a:prstGeom>
          <a:noFill/>
          <a:ln w="38100">
            <a:solidFill>
              <a:srgbClr val="FF0000"/>
            </a:solidFill>
            <a:round/>
            <a:headEnd/>
            <a:tailEnd/>
          </a:ln>
          <a:effectLst/>
        </p:spPr>
        <p:txBody>
          <a:bodyPr wrap="none" anchor="ctr"/>
          <a:lstStyle/>
          <a:p>
            <a:endParaRPr lang="en-AU"/>
          </a:p>
        </p:txBody>
      </p:sp>
      <p:sp>
        <p:nvSpPr>
          <p:cNvPr id="88088" name="Freeform 24"/>
          <p:cNvSpPr>
            <a:spLocks/>
          </p:cNvSpPr>
          <p:nvPr/>
        </p:nvSpPr>
        <p:spPr bwMode="auto">
          <a:xfrm>
            <a:off x="2555875" y="2349500"/>
            <a:ext cx="1079500" cy="1439863"/>
          </a:xfrm>
          <a:custGeom>
            <a:avLst/>
            <a:gdLst/>
            <a:ahLst/>
            <a:cxnLst>
              <a:cxn ang="0">
                <a:pos x="0" y="907"/>
              </a:cxn>
              <a:cxn ang="0">
                <a:pos x="91" y="499"/>
              </a:cxn>
              <a:cxn ang="0">
                <a:pos x="317" y="181"/>
              </a:cxn>
              <a:cxn ang="0">
                <a:pos x="680" y="0"/>
              </a:cxn>
            </a:cxnLst>
            <a:rect l="0" t="0" r="r" b="b"/>
            <a:pathLst>
              <a:path w="680" h="907">
                <a:moveTo>
                  <a:pt x="0" y="907"/>
                </a:moveTo>
                <a:cubicBezTo>
                  <a:pt x="19" y="763"/>
                  <a:pt x="38" y="620"/>
                  <a:pt x="91" y="499"/>
                </a:cubicBezTo>
                <a:cubicBezTo>
                  <a:pt x="144" y="378"/>
                  <a:pt x="219" y="264"/>
                  <a:pt x="317" y="181"/>
                </a:cubicBezTo>
                <a:cubicBezTo>
                  <a:pt x="415" y="98"/>
                  <a:pt x="620" y="30"/>
                  <a:pt x="680"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89" name="Freeform 25"/>
          <p:cNvSpPr>
            <a:spLocks/>
          </p:cNvSpPr>
          <p:nvPr/>
        </p:nvSpPr>
        <p:spPr bwMode="auto">
          <a:xfrm>
            <a:off x="2555875" y="2205038"/>
            <a:ext cx="360363" cy="1511300"/>
          </a:xfrm>
          <a:custGeom>
            <a:avLst/>
            <a:gdLst/>
            <a:ahLst/>
            <a:cxnLst>
              <a:cxn ang="0">
                <a:pos x="0" y="952"/>
              </a:cxn>
              <a:cxn ang="0">
                <a:pos x="45" y="317"/>
              </a:cxn>
              <a:cxn ang="0">
                <a:pos x="227" y="0"/>
              </a:cxn>
            </a:cxnLst>
            <a:rect l="0" t="0" r="r" b="b"/>
            <a:pathLst>
              <a:path w="227" h="952">
                <a:moveTo>
                  <a:pt x="0" y="952"/>
                </a:moveTo>
                <a:cubicBezTo>
                  <a:pt x="3" y="714"/>
                  <a:pt x="7" y="476"/>
                  <a:pt x="45" y="317"/>
                </a:cubicBezTo>
                <a:cubicBezTo>
                  <a:pt x="83" y="158"/>
                  <a:pt x="155" y="79"/>
                  <a:pt x="227"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0" name="Freeform 26"/>
          <p:cNvSpPr>
            <a:spLocks/>
          </p:cNvSpPr>
          <p:nvPr/>
        </p:nvSpPr>
        <p:spPr bwMode="auto">
          <a:xfrm>
            <a:off x="1955800" y="1341438"/>
            <a:ext cx="600075" cy="2374900"/>
          </a:xfrm>
          <a:custGeom>
            <a:avLst/>
            <a:gdLst/>
            <a:ahLst/>
            <a:cxnLst>
              <a:cxn ang="0">
                <a:pos x="378" y="1496"/>
              </a:cxn>
              <a:cxn ang="0">
                <a:pos x="60" y="725"/>
              </a:cxn>
              <a:cxn ang="0">
                <a:pos x="15" y="317"/>
              </a:cxn>
              <a:cxn ang="0">
                <a:pos x="106" y="0"/>
              </a:cxn>
            </a:cxnLst>
            <a:rect l="0" t="0" r="r" b="b"/>
            <a:pathLst>
              <a:path w="378" h="1496">
                <a:moveTo>
                  <a:pt x="378" y="1496"/>
                </a:moveTo>
                <a:cubicBezTo>
                  <a:pt x="249" y="1208"/>
                  <a:pt x="120" y="921"/>
                  <a:pt x="60" y="725"/>
                </a:cubicBezTo>
                <a:cubicBezTo>
                  <a:pt x="0" y="529"/>
                  <a:pt x="7" y="438"/>
                  <a:pt x="15" y="317"/>
                </a:cubicBezTo>
                <a:cubicBezTo>
                  <a:pt x="23" y="196"/>
                  <a:pt x="91" y="53"/>
                  <a:pt x="106"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1" name="Freeform 27"/>
          <p:cNvSpPr>
            <a:spLocks/>
          </p:cNvSpPr>
          <p:nvPr/>
        </p:nvSpPr>
        <p:spPr bwMode="auto">
          <a:xfrm>
            <a:off x="2279650" y="981075"/>
            <a:ext cx="731838" cy="2735263"/>
          </a:xfrm>
          <a:custGeom>
            <a:avLst/>
            <a:gdLst/>
            <a:ahLst/>
            <a:cxnLst>
              <a:cxn ang="0">
                <a:pos x="174" y="1723"/>
              </a:cxn>
              <a:cxn ang="0">
                <a:pos x="38" y="952"/>
              </a:cxn>
              <a:cxn ang="0">
                <a:pos x="401" y="363"/>
              </a:cxn>
              <a:cxn ang="0">
                <a:pos x="401" y="0"/>
              </a:cxn>
            </a:cxnLst>
            <a:rect l="0" t="0" r="r" b="b"/>
            <a:pathLst>
              <a:path w="461" h="1723">
                <a:moveTo>
                  <a:pt x="174" y="1723"/>
                </a:moveTo>
                <a:cubicBezTo>
                  <a:pt x="87" y="1450"/>
                  <a:pt x="0" y="1178"/>
                  <a:pt x="38" y="952"/>
                </a:cubicBezTo>
                <a:cubicBezTo>
                  <a:pt x="76" y="726"/>
                  <a:pt x="341" y="522"/>
                  <a:pt x="401" y="363"/>
                </a:cubicBezTo>
                <a:cubicBezTo>
                  <a:pt x="461" y="204"/>
                  <a:pt x="431" y="102"/>
                  <a:pt x="401"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2" name="Freeform 28"/>
          <p:cNvSpPr>
            <a:spLocks/>
          </p:cNvSpPr>
          <p:nvPr/>
        </p:nvSpPr>
        <p:spPr bwMode="auto">
          <a:xfrm>
            <a:off x="2159000" y="1916113"/>
            <a:ext cx="396875" cy="1800225"/>
          </a:xfrm>
          <a:custGeom>
            <a:avLst/>
            <a:gdLst/>
            <a:ahLst/>
            <a:cxnLst>
              <a:cxn ang="0">
                <a:pos x="250" y="1134"/>
              </a:cxn>
              <a:cxn ang="0">
                <a:pos x="23" y="409"/>
              </a:cxn>
              <a:cxn ang="0">
                <a:pos x="114" y="0"/>
              </a:cxn>
            </a:cxnLst>
            <a:rect l="0" t="0" r="r" b="b"/>
            <a:pathLst>
              <a:path w="250" h="1134">
                <a:moveTo>
                  <a:pt x="250" y="1134"/>
                </a:moveTo>
                <a:cubicBezTo>
                  <a:pt x="148" y="866"/>
                  <a:pt x="46" y="598"/>
                  <a:pt x="23" y="409"/>
                </a:cubicBezTo>
                <a:cubicBezTo>
                  <a:pt x="0" y="220"/>
                  <a:pt x="57" y="110"/>
                  <a:pt x="114"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3" name="Freeform 29"/>
          <p:cNvSpPr>
            <a:spLocks/>
          </p:cNvSpPr>
          <p:nvPr/>
        </p:nvSpPr>
        <p:spPr bwMode="auto">
          <a:xfrm>
            <a:off x="2555875" y="3573463"/>
            <a:ext cx="1152525" cy="142875"/>
          </a:xfrm>
          <a:custGeom>
            <a:avLst/>
            <a:gdLst/>
            <a:ahLst/>
            <a:cxnLst>
              <a:cxn ang="0">
                <a:pos x="0" y="90"/>
              </a:cxn>
              <a:cxn ang="0">
                <a:pos x="726" y="0"/>
              </a:cxn>
            </a:cxnLst>
            <a:rect l="0" t="0" r="r" b="b"/>
            <a:pathLst>
              <a:path w="726" h="90">
                <a:moveTo>
                  <a:pt x="0" y="90"/>
                </a:moveTo>
                <a:cubicBezTo>
                  <a:pt x="0" y="90"/>
                  <a:pt x="363" y="45"/>
                  <a:pt x="726" y="0"/>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4" name="Freeform 30"/>
          <p:cNvSpPr>
            <a:spLocks/>
          </p:cNvSpPr>
          <p:nvPr/>
        </p:nvSpPr>
        <p:spPr bwMode="auto">
          <a:xfrm>
            <a:off x="2555875" y="3716338"/>
            <a:ext cx="1295400" cy="1225550"/>
          </a:xfrm>
          <a:custGeom>
            <a:avLst/>
            <a:gdLst/>
            <a:ahLst/>
            <a:cxnLst>
              <a:cxn ang="0">
                <a:pos x="0" y="0"/>
              </a:cxn>
              <a:cxn ang="0">
                <a:pos x="227" y="318"/>
              </a:cxn>
              <a:cxn ang="0">
                <a:pos x="544" y="635"/>
              </a:cxn>
              <a:cxn ang="0">
                <a:pos x="816" y="772"/>
              </a:cxn>
            </a:cxnLst>
            <a:rect l="0" t="0" r="r" b="b"/>
            <a:pathLst>
              <a:path w="816" h="772">
                <a:moveTo>
                  <a:pt x="0" y="0"/>
                </a:moveTo>
                <a:cubicBezTo>
                  <a:pt x="68" y="106"/>
                  <a:pt x="136" y="212"/>
                  <a:pt x="227" y="318"/>
                </a:cubicBezTo>
                <a:cubicBezTo>
                  <a:pt x="318" y="424"/>
                  <a:pt x="446" y="559"/>
                  <a:pt x="544" y="635"/>
                </a:cubicBezTo>
                <a:cubicBezTo>
                  <a:pt x="642" y="711"/>
                  <a:pt x="729" y="741"/>
                  <a:pt x="816" y="772"/>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5" name="Freeform 31"/>
          <p:cNvSpPr>
            <a:spLocks/>
          </p:cNvSpPr>
          <p:nvPr/>
        </p:nvSpPr>
        <p:spPr bwMode="auto">
          <a:xfrm>
            <a:off x="2051050" y="3716338"/>
            <a:ext cx="504825" cy="217487"/>
          </a:xfrm>
          <a:custGeom>
            <a:avLst/>
            <a:gdLst/>
            <a:ahLst/>
            <a:cxnLst>
              <a:cxn ang="0">
                <a:pos x="318" y="0"/>
              </a:cxn>
              <a:cxn ang="0">
                <a:pos x="0" y="137"/>
              </a:cxn>
            </a:cxnLst>
            <a:rect l="0" t="0" r="r" b="b"/>
            <a:pathLst>
              <a:path w="318" h="137">
                <a:moveTo>
                  <a:pt x="318" y="0"/>
                </a:moveTo>
                <a:cubicBezTo>
                  <a:pt x="185" y="57"/>
                  <a:pt x="53" y="114"/>
                  <a:pt x="0" y="137"/>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6" name="Freeform 32"/>
          <p:cNvSpPr>
            <a:spLocks/>
          </p:cNvSpPr>
          <p:nvPr/>
        </p:nvSpPr>
        <p:spPr bwMode="auto">
          <a:xfrm>
            <a:off x="1619250" y="3716338"/>
            <a:ext cx="936625" cy="1368425"/>
          </a:xfrm>
          <a:custGeom>
            <a:avLst/>
            <a:gdLst/>
            <a:ahLst/>
            <a:cxnLst>
              <a:cxn ang="0">
                <a:pos x="590" y="0"/>
              </a:cxn>
              <a:cxn ang="0">
                <a:pos x="499" y="499"/>
              </a:cxn>
              <a:cxn ang="0">
                <a:pos x="318" y="681"/>
              </a:cxn>
              <a:cxn ang="0">
                <a:pos x="0" y="862"/>
              </a:cxn>
            </a:cxnLst>
            <a:rect l="0" t="0" r="r" b="b"/>
            <a:pathLst>
              <a:path w="590" h="862">
                <a:moveTo>
                  <a:pt x="590" y="0"/>
                </a:moveTo>
                <a:cubicBezTo>
                  <a:pt x="567" y="192"/>
                  <a:pt x="544" y="385"/>
                  <a:pt x="499" y="499"/>
                </a:cubicBezTo>
                <a:cubicBezTo>
                  <a:pt x="454" y="613"/>
                  <a:pt x="401" y="621"/>
                  <a:pt x="318" y="681"/>
                </a:cubicBezTo>
                <a:cubicBezTo>
                  <a:pt x="235" y="741"/>
                  <a:pt x="117" y="801"/>
                  <a:pt x="0" y="862"/>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7" name="Freeform 33"/>
          <p:cNvSpPr>
            <a:spLocks/>
          </p:cNvSpPr>
          <p:nvPr/>
        </p:nvSpPr>
        <p:spPr bwMode="auto">
          <a:xfrm>
            <a:off x="827088" y="3716338"/>
            <a:ext cx="2039937" cy="2736850"/>
          </a:xfrm>
          <a:custGeom>
            <a:avLst/>
            <a:gdLst/>
            <a:ahLst/>
            <a:cxnLst>
              <a:cxn ang="0">
                <a:pos x="1089" y="0"/>
              </a:cxn>
              <a:cxn ang="0">
                <a:pos x="1270" y="499"/>
              </a:cxn>
              <a:cxn ang="0">
                <a:pos x="1180" y="908"/>
              </a:cxn>
              <a:cxn ang="0">
                <a:pos x="681" y="1361"/>
              </a:cxn>
              <a:cxn ang="0">
                <a:pos x="0" y="1724"/>
              </a:cxn>
            </a:cxnLst>
            <a:rect l="0" t="0" r="r" b="b"/>
            <a:pathLst>
              <a:path w="1285" h="1724">
                <a:moveTo>
                  <a:pt x="1089" y="0"/>
                </a:moveTo>
                <a:cubicBezTo>
                  <a:pt x="1172" y="174"/>
                  <a:pt x="1255" y="348"/>
                  <a:pt x="1270" y="499"/>
                </a:cubicBezTo>
                <a:cubicBezTo>
                  <a:pt x="1285" y="650"/>
                  <a:pt x="1278" y="764"/>
                  <a:pt x="1180" y="908"/>
                </a:cubicBezTo>
                <a:cubicBezTo>
                  <a:pt x="1082" y="1052"/>
                  <a:pt x="878" y="1225"/>
                  <a:pt x="681" y="1361"/>
                </a:cubicBezTo>
                <a:cubicBezTo>
                  <a:pt x="484" y="1497"/>
                  <a:pt x="242" y="1610"/>
                  <a:pt x="0" y="1724"/>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8" name="Freeform 34"/>
          <p:cNvSpPr>
            <a:spLocks/>
          </p:cNvSpPr>
          <p:nvPr/>
        </p:nvSpPr>
        <p:spPr bwMode="auto">
          <a:xfrm>
            <a:off x="1619250" y="3716338"/>
            <a:ext cx="936625" cy="792162"/>
          </a:xfrm>
          <a:custGeom>
            <a:avLst/>
            <a:gdLst/>
            <a:ahLst/>
            <a:cxnLst>
              <a:cxn ang="0">
                <a:pos x="590" y="0"/>
              </a:cxn>
              <a:cxn ang="0">
                <a:pos x="363" y="409"/>
              </a:cxn>
              <a:cxn ang="0">
                <a:pos x="0" y="499"/>
              </a:cxn>
            </a:cxnLst>
            <a:rect l="0" t="0" r="r" b="b"/>
            <a:pathLst>
              <a:path w="590" h="499">
                <a:moveTo>
                  <a:pt x="590" y="0"/>
                </a:moveTo>
                <a:cubicBezTo>
                  <a:pt x="525" y="163"/>
                  <a:pt x="461" y="326"/>
                  <a:pt x="363" y="409"/>
                </a:cubicBezTo>
                <a:cubicBezTo>
                  <a:pt x="265" y="492"/>
                  <a:pt x="132" y="495"/>
                  <a:pt x="0" y="499"/>
                </a:cubicBezTo>
              </a:path>
            </a:pathLst>
          </a:custGeom>
          <a:noFill/>
          <a:ln w="76200" cmpd="sng">
            <a:solidFill>
              <a:srgbClr val="FF0000"/>
            </a:solidFill>
            <a:round/>
            <a:headEnd type="none" w="med" len="med"/>
            <a:tailEnd type="triangle" w="med" len="med"/>
          </a:ln>
          <a:effectLst/>
        </p:spPr>
        <p:txBody>
          <a:bodyPr/>
          <a:lstStyle/>
          <a:p>
            <a:endParaRPr lang="en-AU"/>
          </a:p>
        </p:txBody>
      </p:sp>
      <p:sp>
        <p:nvSpPr>
          <p:cNvPr id="88099" name="Text Box 35"/>
          <p:cNvSpPr txBox="1">
            <a:spLocks noChangeArrowheads="1"/>
          </p:cNvSpPr>
          <p:nvPr/>
        </p:nvSpPr>
        <p:spPr bwMode="auto">
          <a:xfrm>
            <a:off x="-22225" y="15875"/>
            <a:ext cx="1944688" cy="2654300"/>
          </a:xfrm>
          <a:prstGeom prst="rect">
            <a:avLst/>
          </a:prstGeom>
          <a:noFill/>
          <a:ln w="9525">
            <a:noFill/>
            <a:miter lim="800000"/>
            <a:headEnd/>
            <a:tailEnd/>
          </a:ln>
          <a:effectLst/>
        </p:spPr>
        <p:txBody>
          <a:bodyPr>
            <a:spAutoFit/>
          </a:bodyPr>
          <a:lstStyle/>
          <a:p>
            <a:pPr>
              <a:spcBef>
                <a:spcPct val="50000"/>
              </a:spcBef>
            </a:pPr>
            <a:r>
              <a:rPr lang="en-AU" sz="2800">
                <a:solidFill>
                  <a:srgbClr val="000000"/>
                </a:solidFill>
                <a:latin typeface="Impact" pitchFamily="34" charset="0"/>
              </a:rPr>
              <a:t>The Levite’s concubine divided and sent to every tribe of Israel</a:t>
            </a:r>
          </a:p>
        </p:txBody>
      </p:sp>
      <p:sp>
        <p:nvSpPr>
          <p:cNvPr id="22" name="Freeform 21"/>
          <p:cNvSpPr/>
          <p:nvPr/>
        </p:nvSpPr>
        <p:spPr>
          <a:xfrm>
            <a:off x="1879600" y="3073400"/>
            <a:ext cx="684164" cy="680302"/>
          </a:xfrm>
          <a:custGeom>
            <a:avLst/>
            <a:gdLst>
              <a:gd name="connsiteX0" fmla="*/ 673100 w 684164"/>
              <a:gd name="connsiteY0" fmla="*/ 673100 h 680302"/>
              <a:gd name="connsiteX1" fmla="*/ 622300 w 684164"/>
              <a:gd name="connsiteY1" fmla="*/ 609600 h 680302"/>
              <a:gd name="connsiteX2" fmla="*/ 533400 w 684164"/>
              <a:gd name="connsiteY2" fmla="*/ 508000 h 680302"/>
              <a:gd name="connsiteX3" fmla="*/ 469900 w 684164"/>
              <a:gd name="connsiteY3" fmla="*/ 444500 h 680302"/>
              <a:gd name="connsiteX4" fmla="*/ 444500 w 684164"/>
              <a:gd name="connsiteY4" fmla="*/ 406400 h 680302"/>
              <a:gd name="connsiteX5" fmla="*/ 406400 w 684164"/>
              <a:gd name="connsiteY5" fmla="*/ 393700 h 680302"/>
              <a:gd name="connsiteX6" fmla="*/ 330200 w 684164"/>
              <a:gd name="connsiteY6" fmla="*/ 342900 h 680302"/>
              <a:gd name="connsiteX7" fmla="*/ 241300 w 684164"/>
              <a:gd name="connsiteY7" fmla="*/ 317500 h 680302"/>
              <a:gd name="connsiteX8" fmla="*/ 165100 w 684164"/>
              <a:gd name="connsiteY8" fmla="*/ 266700 h 680302"/>
              <a:gd name="connsiteX9" fmla="*/ 88900 w 684164"/>
              <a:gd name="connsiteY9" fmla="*/ 190500 h 680302"/>
              <a:gd name="connsiteX10" fmla="*/ 63500 w 684164"/>
              <a:gd name="connsiteY10" fmla="*/ 114300 h 680302"/>
              <a:gd name="connsiteX11" fmla="*/ 38100 w 684164"/>
              <a:gd name="connsiteY11" fmla="*/ 76200 h 680302"/>
              <a:gd name="connsiteX12" fmla="*/ 25400 w 684164"/>
              <a:gd name="connsiteY12" fmla="*/ 38100 h 680302"/>
              <a:gd name="connsiteX13" fmla="*/ 0 w 684164"/>
              <a:gd name="connsiteY13" fmla="*/ 0 h 6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164" h="680302">
                <a:moveTo>
                  <a:pt x="673100" y="673100"/>
                </a:moveTo>
                <a:cubicBezTo>
                  <a:pt x="644500" y="587300"/>
                  <a:pt x="684164" y="680302"/>
                  <a:pt x="622300" y="609600"/>
                </a:cubicBezTo>
                <a:cubicBezTo>
                  <a:pt x="518583" y="491067"/>
                  <a:pt x="619125" y="565150"/>
                  <a:pt x="533400" y="508000"/>
                </a:cubicBezTo>
                <a:cubicBezTo>
                  <a:pt x="465667" y="406400"/>
                  <a:pt x="554567" y="529167"/>
                  <a:pt x="469900" y="444500"/>
                </a:cubicBezTo>
                <a:cubicBezTo>
                  <a:pt x="459107" y="433707"/>
                  <a:pt x="456419" y="415935"/>
                  <a:pt x="444500" y="406400"/>
                </a:cubicBezTo>
                <a:cubicBezTo>
                  <a:pt x="434047" y="398037"/>
                  <a:pt x="418102" y="400201"/>
                  <a:pt x="406400" y="393700"/>
                </a:cubicBezTo>
                <a:cubicBezTo>
                  <a:pt x="379715" y="378875"/>
                  <a:pt x="359816" y="350304"/>
                  <a:pt x="330200" y="342900"/>
                </a:cubicBezTo>
                <a:cubicBezTo>
                  <a:pt x="318243" y="339911"/>
                  <a:pt x="256207" y="325782"/>
                  <a:pt x="241300" y="317500"/>
                </a:cubicBezTo>
                <a:cubicBezTo>
                  <a:pt x="214615" y="302675"/>
                  <a:pt x="186686" y="288286"/>
                  <a:pt x="165100" y="266700"/>
                </a:cubicBezTo>
                <a:lnTo>
                  <a:pt x="88900" y="190500"/>
                </a:lnTo>
                <a:cubicBezTo>
                  <a:pt x="80433" y="165100"/>
                  <a:pt x="78352" y="136577"/>
                  <a:pt x="63500" y="114300"/>
                </a:cubicBezTo>
                <a:cubicBezTo>
                  <a:pt x="55033" y="101600"/>
                  <a:pt x="44926" y="89852"/>
                  <a:pt x="38100" y="76200"/>
                </a:cubicBezTo>
                <a:cubicBezTo>
                  <a:pt x="32113" y="64226"/>
                  <a:pt x="31387" y="50074"/>
                  <a:pt x="25400" y="38100"/>
                </a:cubicBezTo>
                <a:cubicBezTo>
                  <a:pt x="18574" y="24448"/>
                  <a:pt x="0" y="0"/>
                  <a:pt x="0" y="0"/>
                </a:cubicBezTo>
              </a:path>
            </a:pathLst>
          </a:custGeom>
          <a:noFill/>
          <a:ln w="76200" cmpd="sng">
            <a:solidFill>
              <a:srgbClr val="FF0000"/>
            </a:solidFill>
            <a:round/>
            <a:headEnd type="none" w="med" len="med"/>
            <a:tailEnd type="triangle" w="med" len="med"/>
          </a:ln>
          <a:effectLst/>
        </p:spPr>
        <p:txBody>
          <a:bodyPr/>
          <a:lstStyle/>
          <a:p>
            <a:endParaRPr lang="en-AU">
              <a:latin typeface="Arial" charset="0"/>
            </a:endParaRPr>
          </a:p>
        </p:txBody>
      </p:sp>
      <p:sp>
        <p:nvSpPr>
          <p:cNvPr id="24" name="AutoShape 21"/>
          <p:cNvSpPr>
            <a:spLocks noChangeArrowheads="1"/>
          </p:cNvSpPr>
          <p:nvPr/>
        </p:nvSpPr>
        <p:spPr bwMode="auto">
          <a:xfrm rot="20993705">
            <a:off x="2636076" y="3094120"/>
            <a:ext cx="1953016" cy="792163"/>
          </a:xfrm>
          <a:prstGeom prst="leftArrow">
            <a:avLst>
              <a:gd name="adj1" fmla="val 50000"/>
              <a:gd name="adj2" fmla="val 70441"/>
            </a:avLst>
          </a:prstGeom>
          <a:solidFill>
            <a:srgbClr val="FFFF00"/>
          </a:solidFill>
          <a:ln w="9525">
            <a:solidFill>
              <a:srgbClr val="000000"/>
            </a:solidFill>
            <a:miter lim="800000"/>
            <a:headEnd/>
            <a:tailEnd/>
          </a:ln>
          <a:effectLst/>
        </p:spPr>
        <p:txBody>
          <a:bodyPr wrap="none" anchor="ctr"/>
          <a:lstStyle/>
          <a:p>
            <a:pPr algn="ctr"/>
            <a:r>
              <a:rPr lang="en-AU" sz="2400" dirty="0" smtClean="0">
                <a:solidFill>
                  <a:srgbClr val="000000"/>
                </a:solidFill>
                <a:latin typeface="Impact" pitchFamily="34" charset="0"/>
              </a:rPr>
              <a:t>Mt Ephraim</a:t>
            </a:r>
            <a:endParaRPr lang="en-AU" sz="2400" dirty="0">
              <a:solidFill>
                <a:srgbClr val="000000"/>
              </a:solidFill>
              <a:latin typeface="Impact" pitchFamily="34" charset="0"/>
            </a:endParaRPr>
          </a:p>
        </p:txBody>
      </p:sp>
      <p:sp>
        <p:nvSpPr>
          <p:cNvPr id="25" name="TextBox 24"/>
          <p:cNvSpPr txBox="1"/>
          <p:nvPr/>
        </p:nvSpPr>
        <p:spPr>
          <a:xfrm>
            <a:off x="4530435" y="41565"/>
            <a:ext cx="4572000" cy="6795707"/>
          </a:xfrm>
          <a:prstGeom prst="rect">
            <a:avLst/>
          </a:prstGeom>
          <a:solidFill>
            <a:srgbClr val="FFFF00"/>
          </a:solidFill>
          <a:ln w="57150">
            <a:solidFill>
              <a:srgbClr val="FF0000"/>
            </a:solidFill>
          </a:ln>
        </p:spPr>
        <p:txBody>
          <a:bodyPr wrap="square" rtlCol="0">
            <a:spAutoFit/>
          </a:bodyPr>
          <a:lstStyle/>
          <a:p>
            <a:pPr algn="ctr">
              <a:lnSpc>
                <a:spcPct val="90000"/>
              </a:lnSpc>
            </a:pPr>
            <a:r>
              <a:rPr lang="en-AU" sz="3400" dirty="0" smtClean="0">
                <a:solidFill>
                  <a:schemeClr val="bg1"/>
                </a:solidFill>
                <a:latin typeface="Impact" pitchFamily="34" charset="0"/>
              </a:rPr>
              <a:t>Both stories revolve around Levites!</a:t>
            </a:r>
          </a:p>
          <a:p>
            <a:pPr algn="ctr">
              <a:lnSpc>
                <a:spcPct val="90000"/>
              </a:lnSpc>
            </a:pPr>
            <a:r>
              <a:rPr lang="en-AU" sz="3200" b="1" dirty="0" err="1" smtClean="0">
                <a:solidFill>
                  <a:schemeClr val="bg1"/>
                </a:solidFill>
              </a:rPr>
              <a:t>Phinehas</a:t>
            </a:r>
            <a:r>
              <a:rPr lang="en-AU" sz="3200" b="1" dirty="0" smtClean="0">
                <a:solidFill>
                  <a:schemeClr val="bg1"/>
                </a:solidFill>
              </a:rPr>
              <a:t> is the High Priest of the time. Yahweh’s “covenant of salt” with Levi (</a:t>
            </a:r>
            <a:r>
              <a:rPr lang="en-AU" sz="3200" b="1" dirty="0" smtClean="0">
                <a:ln>
                  <a:solidFill>
                    <a:sysClr val="windowText" lastClr="000000"/>
                  </a:solidFill>
                </a:ln>
                <a:solidFill>
                  <a:srgbClr val="FF0000"/>
                </a:solidFill>
              </a:rPr>
              <a:t>Num. 18:19</a:t>
            </a:r>
            <a:r>
              <a:rPr lang="en-AU" sz="3200" b="1" dirty="0" smtClean="0">
                <a:solidFill>
                  <a:schemeClr val="bg1"/>
                </a:solidFill>
              </a:rPr>
              <a:t>) involved a tithe from Israel. To </a:t>
            </a:r>
            <a:r>
              <a:rPr lang="en-AU" sz="3200" b="1" dirty="0" err="1" smtClean="0">
                <a:solidFill>
                  <a:schemeClr val="bg1"/>
                </a:solidFill>
              </a:rPr>
              <a:t>Phinehas</a:t>
            </a:r>
            <a:r>
              <a:rPr lang="en-AU" sz="3200" b="1" dirty="0" smtClean="0">
                <a:solidFill>
                  <a:schemeClr val="bg1"/>
                </a:solidFill>
              </a:rPr>
              <a:t> a covenant of “an everlasting priesthood” was given for his zeal – </a:t>
            </a:r>
            <a:r>
              <a:rPr lang="en-AU" sz="3200" b="1" dirty="0" smtClean="0">
                <a:ln>
                  <a:solidFill>
                    <a:sysClr val="windowText" lastClr="000000"/>
                  </a:solidFill>
                </a:ln>
                <a:solidFill>
                  <a:srgbClr val="FF0000"/>
                </a:solidFill>
              </a:rPr>
              <a:t>Num. 25:10-13</a:t>
            </a:r>
            <a:r>
              <a:rPr lang="en-AU" sz="3200" b="1" dirty="0" smtClean="0">
                <a:solidFill>
                  <a:schemeClr val="bg1"/>
                </a:solidFill>
              </a:rPr>
              <a:t>. </a:t>
            </a:r>
          </a:p>
          <a:p>
            <a:pPr algn="ctr">
              <a:lnSpc>
                <a:spcPct val="90000"/>
              </a:lnSpc>
            </a:pPr>
            <a:r>
              <a:rPr lang="en-AU" sz="3200" b="1" dirty="0" smtClean="0">
                <a:solidFill>
                  <a:schemeClr val="bg1"/>
                </a:solidFill>
              </a:rPr>
              <a:t>Levi failed to keep that covenant – </a:t>
            </a:r>
            <a:r>
              <a:rPr lang="en-AU" sz="3200" b="1" dirty="0" smtClean="0">
                <a:ln>
                  <a:solidFill>
                    <a:sysClr val="windowText" lastClr="000000"/>
                  </a:solidFill>
                </a:ln>
                <a:solidFill>
                  <a:srgbClr val="FF0000"/>
                </a:solidFill>
              </a:rPr>
              <a:t>Mal. 2:4-9</a:t>
            </a:r>
            <a:r>
              <a:rPr lang="en-AU" sz="3200" b="1" dirty="0" smtClean="0">
                <a:solidFill>
                  <a:schemeClr val="bg1"/>
                </a:solidFill>
              </a:rPr>
              <a:t>.</a:t>
            </a:r>
            <a:endParaRPr lang="en-US" sz="3200" b="1" dirty="0">
              <a:solidFill>
                <a:schemeClr val="bg1"/>
              </a:solidFill>
            </a:endParaRPr>
          </a:p>
        </p:txBody>
      </p:sp>
      <p:sp>
        <p:nvSpPr>
          <p:cNvPr id="26" name="TextBox 25"/>
          <p:cNvSpPr txBox="1"/>
          <p:nvPr/>
        </p:nvSpPr>
        <p:spPr>
          <a:xfrm>
            <a:off x="21641" y="5871963"/>
            <a:ext cx="3672408" cy="955268"/>
          </a:xfrm>
          <a:prstGeom prst="rect">
            <a:avLst/>
          </a:prstGeom>
          <a:solidFill>
            <a:srgbClr val="FFFF00"/>
          </a:solidFill>
          <a:ln w="57150">
            <a:solidFill>
              <a:srgbClr val="FF0000"/>
            </a:solidFill>
          </a:ln>
        </p:spPr>
        <p:txBody>
          <a:bodyPr wrap="square" rtlCol="0">
            <a:spAutoFit/>
          </a:bodyPr>
          <a:lstStyle/>
          <a:p>
            <a:pPr algn="ctr"/>
            <a:r>
              <a:rPr lang="en-AU" sz="2800" dirty="0" smtClean="0">
                <a:solidFill>
                  <a:schemeClr val="bg1"/>
                </a:solidFill>
                <a:latin typeface="Arial Black" pitchFamily="34" charset="0"/>
              </a:rPr>
              <a:t>The terrible story of </a:t>
            </a:r>
            <a:r>
              <a:rPr lang="en-AU" sz="2800" dirty="0" smtClean="0">
                <a:ln w="19050">
                  <a:solidFill>
                    <a:sysClr val="windowText" lastClr="000000"/>
                  </a:solidFill>
                </a:ln>
                <a:solidFill>
                  <a:srgbClr val="FF0000"/>
                </a:solidFill>
                <a:latin typeface="Arial Black" pitchFamily="34" charset="0"/>
              </a:rPr>
              <a:t>Judges 19</a:t>
            </a:r>
            <a:endParaRPr lang="en-US" sz="2800" dirty="0">
              <a:ln w="19050">
                <a:solidFill>
                  <a:sysClr val="windowText" lastClr="000000"/>
                </a:solidFill>
              </a:ln>
              <a:solidFill>
                <a:srgbClr val="FF0000"/>
              </a:solidFill>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87"/>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right)">
                                      <p:cBhvr>
                                        <p:cTn id="9"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88085"/>
                                        </p:tgtEl>
                                        <p:attrNameLst>
                                          <p:attrName>style.visibility</p:attrName>
                                        </p:attrNameLst>
                                      </p:cBhvr>
                                      <p:to>
                                        <p:strVal val="visible"/>
                                      </p:to>
                                    </p:set>
                                    <p:animEffect transition="in" filter="wipe(right)">
                                      <p:cBhvr>
                                        <p:cTn id="14" dur="1000"/>
                                        <p:tgtEl>
                                          <p:spTgt spid="88085"/>
                                        </p:tgtEl>
                                      </p:cBhvr>
                                    </p:animEffect>
                                  </p:childTnLst>
                                  <p:subTnLst>
                                    <p:set>
                                      <p:cBhvr override="childStyle">
                                        <p:cTn dur="1" fill="hold" display="0" masterRel="nextClick" afterEffect="1"/>
                                        <p:tgtEl>
                                          <p:spTgt spid="880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8086"/>
                                        </p:tgtEl>
                                        <p:attrNameLst>
                                          <p:attrName>style.visibility</p:attrName>
                                        </p:attrNameLst>
                                      </p:cBhvr>
                                      <p:to>
                                        <p:strVal val="visible"/>
                                      </p:to>
                                    </p:set>
                                    <p:animEffect transition="in" filter="wipe(left)">
                                      <p:cBhvr>
                                        <p:cTn id="19" dur="500"/>
                                        <p:tgtEl>
                                          <p:spTgt spid="88086"/>
                                        </p:tgtEl>
                                      </p:cBhvr>
                                    </p:animEffect>
                                  </p:childTnLst>
                                  <p:subTnLst>
                                    <p:set>
                                      <p:cBhvr override="childStyle">
                                        <p:cTn dur="1" fill="hold" display="0" masterRel="nextClick" afterEffect="1"/>
                                        <p:tgtEl>
                                          <p:spTgt spid="88086"/>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8066"/>
                                        </p:tgtEl>
                                        <p:attrNameLst>
                                          <p:attrName>style.visibility</p:attrName>
                                        </p:attrNameLst>
                                      </p:cBhvr>
                                      <p:to>
                                        <p:strVal val="visible"/>
                                      </p:to>
                                    </p:set>
                                  </p:childTnLst>
                                </p:cTn>
                              </p:par>
                              <p:par>
                                <p:cTn id="24" presetID="1" presetClass="exit"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88083">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8083">
                                            <p:txEl>
                                              <p:pRg st="1" end="1"/>
                                            </p:txEl>
                                          </p:spTgt>
                                        </p:tgtEl>
                                        <p:attrNameLst>
                                          <p:attrName>style.visibility</p:attrName>
                                        </p:attrNameLst>
                                      </p:cBhvr>
                                      <p:to>
                                        <p:strVal val="visible"/>
                                      </p:to>
                                    </p:set>
                                  </p:childTnLst>
                                </p:cTn>
                              </p:par>
                              <p:par>
                                <p:cTn id="32" presetID="22" presetClass="entr" presetSubtype="4" fill="hold" grpId="0" nodeType="withEffect">
                                  <p:stCondLst>
                                    <p:cond delay="0"/>
                                  </p:stCondLst>
                                  <p:childTnLst>
                                    <p:set>
                                      <p:cBhvr>
                                        <p:cTn id="33" dur="1" fill="hold">
                                          <p:stCondLst>
                                            <p:cond delay="0"/>
                                          </p:stCondLst>
                                        </p:cTn>
                                        <p:tgtEl>
                                          <p:spTgt spid="88090"/>
                                        </p:tgtEl>
                                        <p:attrNameLst>
                                          <p:attrName>style.visibility</p:attrName>
                                        </p:attrNameLst>
                                      </p:cBhvr>
                                      <p:to>
                                        <p:strVal val="visible"/>
                                      </p:to>
                                    </p:set>
                                    <p:animEffect transition="in" filter="wipe(down)">
                                      <p:cBhvr>
                                        <p:cTn id="34" dur="5000"/>
                                        <p:tgtEl>
                                          <p:spTgt spid="8809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8092"/>
                                        </p:tgtEl>
                                        <p:attrNameLst>
                                          <p:attrName>style.visibility</p:attrName>
                                        </p:attrNameLst>
                                      </p:cBhvr>
                                      <p:to>
                                        <p:strVal val="visible"/>
                                      </p:to>
                                    </p:set>
                                    <p:animEffect transition="in" filter="wipe(down)">
                                      <p:cBhvr>
                                        <p:cTn id="37" dur="5000"/>
                                        <p:tgtEl>
                                          <p:spTgt spid="8809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8091"/>
                                        </p:tgtEl>
                                        <p:attrNameLst>
                                          <p:attrName>style.visibility</p:attrName>
                                        </p:attrNameLst>
                                      </p:cBhvr>
                                      <p:to>
                                        <p:strVal val="visible"/>
                                      </p:to>
                                    </p:set>
                                    <p:animEffect transition="in" filter="wipe(down)">
                                      <p:cBhvr>
                                        <p:cTn id="40" dur="5000"/>
                                        <p:tgtEl>
                                          <p:spTgt spid="8809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8089"/>
                                        </p:tgtEl>
                                        <p:attrNameLst>
                                          <p:attrName>style.visibility</p:attrName>
                                        </p:attrNameLst>
                                      </p:cBhvr>
                                      <p:to>
                                        <p:strVal val="visible"/>
                                      </p:to>
                                    </p:set>
                                    <p:animEffect transition="in" filter="wipe(down)">
                                      <p:cBhvr>
                                        <p:cTn id="43" dur="5000"/>
                                        <p:tgtEl>
                                          <p:spTgt spid="8808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0"/>
                                        <p:tgtEl>
                                          <p:spTgt spid="2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8088"/>
                                        </p:tgtEl>
                                        <p:attrNameLst>
                                          <p:attrName>style.visibility</p:attrName>
                                        </p:attrNameLst>
                                      </p:cBhvr>
                                      <p:to>
                                        <p:strVal val="visible"/>
                                      </p:to>
                                    </p:set>
                                    <p:animEffect transition="in" filter="wipe(down)">
                                      <p:cBhvr>
                                        <p:cTn id="49" dur="5000"/>
                                        <p:tgtEl>
                                          <p:spTgt spid="8808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88093"/>
                                        </p:tgtEl>
                                        <p:attrNameLst>
                                          <p:attrName>style.visibility</p:attrName>
                                        </p:attrNameLst>
                                      </p:cBhvr>
                                      <p:to>
                                        <p:strVal val="visible"/>
                                      </p:to>
                                    </p:set>
                                    <p:animEffect transition="in" filter="wipe(left)">
                                      <p:cBhvr>
                                        <p:cTn id="52" dur="5000"/>
                                        <p:tgtEl>
                                          <p:spTgt spid="8809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88094"/>
                                        </p:tgtEl>
                                        <p:attrNameLst>
                                          <p:attrName>style.visibility</p:attrName>
                                        </p:attrNameLst>
                                      </p:cBhvr>
                                      <p:to>
                                        <p:strVal val="visible"/>
                                      </p:to>
                                    </p:set>
                                    <p:animEffect transition="in" filter="wipe(left)">
                                      <p:cBhvr>
                                        <p:cTn id="55" dur="5000"/>
                                        <p:tgtEl>
                                          <p:spTgt spid="8809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88098"/>
                                        </p:tgtEl>
                                        <p:attrNameLst>
                                          <p:attrName>style.visibility</p:attrName>
                                        </p:attrNameLst>
                                      </p:cBhvr>
                                      <p:to>
                                        <p:strVal val="visible"/>
                                      </p:to>
                                    </p:set>
                                    <p:animEffect transition="in" filter="wipe(up)">
                                      <p:cBhvr>
                                        <p:cTn id="58" dur="5000"/>
                                        <p:tgtEl>
                                          <p:spTgt spid="88098"/>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88096"/>
                                        </p:tgtEl>
                                        <p:attrNameLst>
                                          <p:attrName>style.visibility</p:attrName>
                                        </p:attrNameLst>
                                      </p:cBhvr>
                                      <p:to>
                                        <p:strVal val="visible"/>
                                      </p:to>
                                    </p:set>
                                    <p:animEffect transition="in" filter="wipe(up)">
                                      <p:cBhvr>
                                        <p:cTn id="61" dur="5000"/>
                                        <p:tgtEl>
                                          <p:spTgt spid="88096"/>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88097"/>
                                        </p:tgtEl>
                                        <p:attrNameLst>
                                          <p:attrName>style.visibility</p:attrName>
                                        </p:attrNameLst>
                                      </p:cBhvr>
                                      <p:to>
                                        <p:strVal val="visible"/>
                                      </p:to>
                                    </p:set>
                                    <p:animEffect transition="in" filter="wipe(up)">
                                      <p:cBhvr>
                                        <p:cTn id="64" dur="5000"/>
                                        <p:tgtEl>
                                          <p:spTgt spid="88097"/>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88095"/>
                                        </p:tgtEl>
                                        <p:attrNameLst>
                                          <p:attrName>style.visibility</p:attrName>
                                        </p:attrNameLst>
                                      </p:cBhvr>
                                      <p:to>
                                        <p:strVal val="visible"/>
                                      </p:to>
                                    </p:set>
                                    <p:animEffect transition="in" filter="wipe(right)">
                                      <p:cBhvr>
                                        <p:cTn id="67" dur="5000"/>
                                        <p:tgtEl>
                                          <p:spTgt spid="88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88083" grpId="0" build="p"/>
      <p:bldP spid="88085" grpId="0" animBg="1"/>
      <p:bldP spid="88086" grpId="0" animBg="1"/>
      <p:bldP spid="88087" grpId="0" animBg="1"/>
      <p:bldP spid="88088" grpId="0" animBg="1"/>
      <p:bldP spid="88089" grpId="0" animBg="1"/>
      <p:bldP spid="88090" grpId="0" animBg="1"/>
      <p:bldP spid="88091" grpId="0" animBg="1"/>
      <p:bldP spid="88092" grpId="0" animBg="1"/>
      <p:bldP spid="88093" grpId="0" animBg="1"/>
      <p:bldP spid="88094" grpId="0" animBg="1"/>
      <p:bldP spid="88095" grpId="0" animBg="1"/>
      <p:bldP spid="88096" grpId="0" animBg="1"/>
      <p:bldP spid="88097" grpId="0" animBg="1"/>
      <p:bldP spid="88098" grpId="0" animBg="1"/>
      <p:bldP spid="22"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6"/>
          <p:cNvSpPr>
            <a:spLocks noGrp="1" noChangeArrowheads="1"/>
          </p:cNvSpPr>
          <p:nvPr>
            <p:ph type="ftr" sz="quarter" idx="4294967295"/>
          </p:nvPr>
        </p:nvSpPr>
        <p:spPr>
          <a:xfrm>
            <a:off x="431800" y="6308725"/>
            <a:ext cx="3563938" cy="549275"/>
          </a:xfrm>
          <a:prstGeom prst="rect">
            <a:avLst/>
          </a:prstGeom>
        </p:spPr>
        <p:txBody>
          <a:bodyPr/>
          <a:lstStyle/>
          <a:p>
            <a:r>
              <a:rPr lang="en-AU"/>
              <a:t>The Judges of Israel</a:t>
            </a:r>
          </a:p>
        </p:txBody>
      </p:sp>
      <p:graphicFrame>
        <p:nvGraphicFramePr>
          <p:cNvPr id="91138" name="Object 2"/>
          <p:cNvGraphicFramePr>
            <a:graphicFrameLocks noChangeAspect="1"/>
          </p:cNvGraphicFramePr>
          <p:nvPr/>
        </p:nvGraphicFramePr>
        <p:xfrm>
          <a:off x="0" y="0"/>
          <a:ext cx="4481513" cy="6858000"/>
        </p:xfrm>
        <a:graphic>
          <a:graphicData uri="http://schemas.openxmlformats.org/presentationml/2006/ole">
            <p:oleObj spid="_x0000_s2050" name="Photo Editor Photo" r:id="rId3" imgW="13876190" imgH="21228571" progId="">
              <p:embed/>
            </p:oleObj>
          </a:graphicData>
        </a:graphic>
      </p:graphicFrame>
      <p:sp>
        <p:nvSpPr>
          <p:cNvPr id="91139" name="Rectangle 3"/>
          <p:cNvSpPr>
            <a:spLocks noGrp="1" noChangeArrowheads="1"/>
          </p:cNvSpPr>
          <p:nvPr>
            <p:ph type="ctrTitle"/>
          </p:nvPr>
        </p:nvSpPr>
        <p:spPr>
          <a:xfrm>
            <a:off x="4427984" y="0"/>
            <a:ext cx="4716016" cy="1268760"/>
          </a:xfrm>
        </p:spPr>
        <p:txBody>
          <a:bodyPr/>
          <a:lstStyle/>
          <a:p>
            <a:pPr>
              <a:lnSpc>
                <a:spcPts val="4400"/>
              </a:lnSpc>
            </a:pPr>
            <a:r>
              <a:rPr lang="en-AU" sz="3600" dirty="0"/>
              <a:t>All Israel </a:t>
            </a:r>
            <a:r>
              <a:rPr lang="en-AU" sz="3600" dirty="0" smtClean="0"/>
              <a:t>gathered </a:t>
            </a:r>
            <a:r>
              <a:rPr lang="en-AU" sz="3600" dirty="0"/>
              <a:t>for </a:t>
            </a:r>
            <a:r>
              <a:rPr lang="en-AU" sz="3600" dirty="0" smtClean="0"/>
              <a:t>inspection</a:t>
            </a:r>
            <a:endParaRPr lang="en-AU" sz="3600" dirty="0"/>
          </a:p>
        </p:txBody>
      </p:sp>
      <p:sp>
        <p:nvSpPr>
          <p:cNvPr id="91140" name="Freeform 4"/>
          <p:cNvSpPr>
            <a:spLocks/>
          </p:cNvSpPr>
          <p:nvPr/>
        </p:nvSpPr>
        <p:spPr bwMode="auto">
          <a:xfrm>
            <a:off x="-80963" y="-88900"/>
            <a:ext cx="2366963" cy="5634038"/>
          </a:xfrm>
          <a:custGeom>
            <a:avLst/>
            <a:gdLst/>
            <a:ahLst/>
            <a:cxnLst>
              <a:cxn ang="0">
                <a:pos x="32" y="28"/>
              </a:cxn>
              <a:cxn ang="0">
                <a:pos x="162" y="37"/>
              </a:cxn>
              <a:cxn ang="0">
                <a:pos x="776" y="47"/>
              </a:cxn>
              <a:cxn ang="0">
                <a:pos x="1017" y="28"/>
              </a:cxn>
              <a:cxn ang="0">
                <a:pos x="1491" y="56"/>
              </a:cxn>
              <a:cxn ang="0">
                <a:pos x="1407" y="242"/>
              </a:cxn>
              <a:cxn ang="0">
                <a:pos x="1305" y="400"/>
              </a:cxn>
              <a:cxn ang="0">
                <a:pos x="1119" y="613"/>
              </a:cxn>
              <a:cxn ang="0">
                <a:pos x="1175" y="678"/>
              </a:cxn>
              <a:cxn ang="0">
                <a:pos x="1092" y="920"/>
              </a:cxn>
              <a:cxn ang="0">
                <a:pos x="1008" y="1143"/>
              </a:cxn>
              <a:cxn ang="0">
                <a:pos x="999" y="1273"/>
              </a:cxn>
              <a:cxn ang="0">
                <a:pos x="971" y="1366"/>
              </a:cxn>
              <a:cxn ang="0">
                <a:pos x="943" y="1505"/>
              </a:cxn>
              <a:cxn ang="0">
                <a:pos x="887" y="1784"/>
              </a:cxn>
              <a:cxn ang="0">
                <a:pos x="794" y="2128"/>
              </a:cxn>
              <a:cxn ang="0">
                <a:pos x="571" y="2434"/>
              </a:cxn>
              <a:cxn ang="0">
                <a:pos x="553" y="2471"/>
              </a:cxn>
              <a:cxn ang="0">
                <a:pos x="590" y="2546"/>
              </a:cxn>
              <a:cxn ang="0">
                <a:pos x="571" y="2676"/>
              </a:cxn>
              <a:cxn ang="0">
                <a:pos x="516" y="2852"/>
              </a:cxn>
              <a:cxn ang="0">
                <a:pos x="441" y="2927"/>
              </a:cxn>
              <a:cxn ang="0">
                <a:pos x="385" y="3075"/>
              </a:cxn>
              <a:cxn ang="0">
                <a:pos x="218" y="3178"/>
              </a:cxn>
              <a:cxn ang="0">
                <a:pos x="42" y="3549"/>
              </a:cxn>
              <a:cxn ang="0">
                <a:pos x="23" y="3094"/>
              </a:cxn>
              <a:cxn ang="0">
                <a:pos x="32" y="2722"/>
              </a:cxn>
              <a:cxn ang="0">
                <a:pos x="23" y="2007"/>
              </a:cxn>
              <a:cxn ang="0">
                <a:pos x="32" y="1635"/>
              </a:cxn>
              <a:cxn ang="0">
                <a:pos x="14" y="901"/>
              </a:cxn>
              <a:cxn ang="0">
                <a:pos x="23" y="279"/>
              </a:cxn>
              <a:cxn ang="0">
                <a:pos x="32" y="93"/>
              </a:cxn>
              <a:cxn ang="0">
                <a:pos x="60" y="37"/>
              </a:cxn>
              <a:cxn ang="0">
                <a:pos x="32" y="28"/>
              </a:cxn>
            </a:cxnLst>
            <a:rect l="0" t="0" r="r" b="b"/>
            <a:pathLst>
              <a:path w="1491" h="3549">
                <a:moveTo>
                  <a:pt x="32" y="28"/>
                </a:moveTo>
                <a:cubicBezTo>
                  <a:pt x="70" y="54"/>
                  <a:pt x="135" y="0"/>
                  <a:pt x="162" y="37"/>
                </a:cubicBezTo>
                <a:cubicBezTo>
                  <a:pt x="367" y="4"/>
                  <a:pt x="571" y="42"/>
                  <a:pt x="776" y="47"/>
                </a:cubicBezTo>
                <a:cubicBezTo>
                  <a:pt x="920" y="45"/>
                  <a:pt x="940" y="23"/>
                  <a:pt x="1017" y="28"/>
                </a:cubicBezTo>
                <a:cubicBezTo>
                  <a:pt x="1136" y="29"/>
                  <a:pt x="1426" y="20"/>
                  <a:pt x="1491" y="56"/>
                </a:cubicBezTo>
                <a:cubicBezTo>
                  <a:pt x="1488" y="109"/>
                  <a:pt x="1412" y="189"/>
                  <a:pt x="1407" y="242"/>
                </a:cubicBezTo>
                <a:cubicBezTo>
                  <a:pt x="1404" y="274"/>
                  <a:pt x="1305" y="400"/>
                  <a:pt x="1305" y="400"/>
                </a:cubicBezTo>
                <a:cubicBezTo>
                  <a:pt x="1092" y="418"/>
                  <a:pt x="1191" y="565"/>
                  <a:pt x="1119" y="613"/>
                </a:cubicBezTo>
                <a:cubicBezTo>
                  <a:pt x="1166" y="651"/>
                  <a:pt x="1235" y="668"/>
                  <a:pt x="1175" y="678"/>
                </a:cubicBezTo>
                <a:cubicBezTo>
                  <a:pt x="1127" y="753"/>
                  <a:pt x="1143" y="840"/>
                  <a:pt x="1092" y="920"/>
                </a:cubicBezTo>
                <a:cubicBezTo>
                  <a:pt x="1081" y="1018"/>
                  <a:pt x="1030" y="1058"/>
                  <a:pt x="1008" y="1143"/>
                </a:cubicBezTo>
                <a:cubicBezTo>
                  <a:pt x="1001" y="1172"/>
                  <a:pt x="1008" y="1245"/>
                  <a:pt x="999" y="1273"/>
                </a:cubicBezTo>
                <a:cubicBezTo>
                  <a:pt x="996" y="1282"/>
                  <a:pt x="971" y="1366"/>
                  <a:pt x="971" y="1366"/>
                </a:cubicBezTo>
                <a:cubicBezTo>
                  <a:pt x="959" y="1457"/>
                  <a:pt x="971" y="1418"/>
                  <a:pt x="943" y="1505"/>
                </a:cubicBezTo>
                <a:cubicBezTo>
                  <a:pt x="952" y="1607"/>
                  <a:pt x="902" y="1708"/>
                  <a:pt x="887" y="1784"/>
                </a:cubicBezTo>
                <a:cubicBezTo>
                  <a:pt x="880" y="1921"/>
                  <a:pt x="815" y="2006"/>
                  <a:pt x="794" y="2128"/>
                </a:cubicBezTo>
                <a:cubicBezTo>
                  <a:pt x="774" y="2249"/>
                  <a:pt x="641" y="2331"/>
                  <a:pt x="571" y="2434"/>
                </a:cubicBezTo>
                <a:cubicBezTo>
                  <a:pt x="568" y="2443"/>
                  <a:pt x="558" y="2463"/>
                  <a:pt x="553" y="2471"/>
                </a:cubicBezTo>
                <a:cubicBezTo>
                  <a:pt x="542" y="2491"/>
                  <a:pt x="598" y="2525"/>
                  <a:pt x="590" y="2546"/>
                </a:cubicBezTo>
                <a:cubicBezTo>
                  <a:pt x="577" y="2583"/>
                  <a:pt x="584" y="2639"/>
                  <a:pt x="571" y="2676"/>
                </a:cubicBezTo>
                <a:cubicBezTo>
                  <a:pt x="555" y="2724"/>
                  <a:pt x="538" y="2810"/>
                  <a:pt x="516" y="2852"/>
                </a:cubicBezTo>
                <a:cubicBezTo>
                  <a:pt x="494" y="2894"/>
                  <a:pt x="463" y="2890"/>
                  <a:pt x="441" y="2927"/>
                </a:cubicBezTo>
                <a:cubicBezTo>
                  <a:pt x="420" y="2994"/>
                  <a:pt x="404" y="3029"/>
                  <a:pt x="385" y="3075"/>
                </a:cubicBezTo>
                <a:cubicBezTo>
                  <a:pt x="360" y="3149"/>
                  <a:pt x="265" y="3118"/>
                  <a:pt x="218" y="3178"/>
                </a:cubicBezTo>
                <a:cubicBezTo>
                  <a:pt x="152" y="3262"/>
                  <a:pt x="79" y="3449"/>
                  <a:pt x="42" y="3549"/>
                </a:cubicBezTo>
                <a:cubicBezTo>
                  <a:pt x="0" y="3422"/>
                  <a:pt x="35" y="3227"/>
                  <a:pt x="23" y="3094"/>
                </a:cubicBezTo>
                <a:cubicBezTo>
                  <a:pt x="49" y="2852"/>
                  <a:pt x="45" y="2976"/>
                  <a:pt x="32" y="2722"/>
                </a:cubicBezTo>
                <a:cubicBezTo>
                  <a:pt x="49" y="2484"/>
                  <a:pt x="46" y="2245"/>
                  <a:pt x="23" y="2007"/>
                </a:cubicBezTo>
                <a:cubicBezTo>
                  <a:pt x="30" y="1875"/>
                  <a:pt x="42" y="1765"/>
                  <a:pt x="32" y="1635"/>
                </a:cubicBezTo>
                <a:cubicBezTo>
                  <a:pt x="36" y="1450"/>
                  <a:pt x="15" y="1127"/>
                  <a:pt x="14" y="901"/>
                </a:cubicBezTo>
                <a:cubicBezTo>
                  <a:pt x="13" y="675"/>
                  <a:pt x="20" y="414"/>
                  <a:pt x="23" y="279"/>
                </a:cubicBezTo>
                <a:cubicBezTo>
                  <a:pt x="26" y="217"/>
                  <a:pt x="27" y="155"/>
                  <a:pt x="32" y="93"/>
                </a:cubicBezTo>
                <a:cubicBezTo>
                  <a:pt x="34" y="72"/>
                  <a:pt x="65" y="57"/>
                  <a:pt x="60" y="37"/>
                </a:cubicBezTo>
                <a:cubicBezTo>
                  <a:pt x="57" y="28"/>
                  <a:pt x="41" y="31"/>
                  <a:pt x="32" y="28"/>
                </a:cubicBezTo>
                <a:close/>
              </a:path>
            </a:pathLst>
          </a:custGeom>
          <a:solidFill>
            <a:srgbClr val="CCFFFF"/>
          </a:solidFill>
          <a:ln w="9525">
            <a:noFill/>
            <a:round/>
            <a:headEnd/>
            <a:tailEnd/>
          </a:ln>
          <a:effectLst/>
        </p:spPr>
        <p:txBody>
          <a:bodyPr/>
          <a:lstStyle/>
          <a:p>
            <a:endParaRPr lang="en-AU"/>
          </a:p>
        </p:txBody>
      </p:sp>
      <p:sp>
        <p:nvSpPr>
          <p:cNvPr id="91141" name="Rectangle 5"/>
          <p:cNvSpPr>
            <a:spLocks noGrp="1" noChangeArrowheads="1"/>
          </p:cNvSpPr>
          <p:nvPr>
            <p:ph type="subTitle" idx="1"/>
          </p:nvPr>
        </p:nvSpPr>
        <p:spPr>
          <a:xfrm>
            <a:off x="4500562" y="1268760"/>
            <a:ext cx="4464051" cy="5589264"/>
          </a:xfrm>
        </p:spPr>
        <p:txBody>
          <a:bodyPr/>
          <a:lstStyle/>
          <a:p>
            <a:pPr marL="533400" indent="-533400">
              <a:spcBef>
                <a:spcPts val="600"/>
              </a:spcBef>
              <a:buClr>
                <a:srgbClr val="FFFF00"/>
              </a:buClr>
              <a:buFont typeface="Wingdings" pitchFamily="2" charset="2"/>
              <a:buChar char="v"/>
            </a:pPr>
            <a:r>
              <a:rPr lang="en-AU" sz="2800" dirty="0" smtClean="0">
                <a:ln w="22225">
                  <a:solidFill>
                    <a:schemeClr val="tx1"/>
                  </a:solidFill>
                </a:ln>
                <a:solidFill>
                  <a:srgbClr val="FF0000"/>
                </a:solidFill>
              </a:rPr>
              <a:t>Jud. 20:1-7 </a:t>
            </a:r>
            <a:r>
              <a:rPr lang="en-AU" sz="2800" dirty="0" smtClean="0"/>
              <a:t>- </a:t>
            </a:r>
            <a:r>
              <a:rPr lang="en-AU" sz="2800" dirty="0" smtClean="0">
                <a:solidFill>
                  <a:srgbClr val="FFFF00"/>
                </a:solidFill>
              </a:rPr>
              <a:t>400,000</a:t>
            </a:r>
            <a:r>
              <a:rPr lang="en-AU" sz="2800" dirty="0" smtClean="0"/>
              <a:t> </a:t>
            </a:r>
            <a:r>
              <a:rPr lang="en-AU" sz="2800" dirty="0"/>
              <a:t>men from the 11 tribes assembled at </a:t>
            </a:r>
            <a:r>
              <a:rPr lang="en-AU" sz="2800" dirty="0" err="1"/>
              <a:t>Mizpeh</a:t>
            </a:r>
            <a:r>
              <a:rPr lang="en-AU" sz="2800" dirty="0"/>
              <a:t> (signifies -“observatory”).</a:t>
            </a:r>
          </a:p>
          <a:p>
            <a:pPr marL="533400" indent="-533400">
              <a:spcBef>
                <a:spcPts val="600"/>
              </a:spcBef>
              <a:buClr>
                <a:srgbClr val="FFFF00"/>
              </a:buClr>
              <a:buFont typeface="Wingdings" pitchFamily="2" charset="2"/>
              <a:buChar char="v"/>
            </a:pPr>
            <a:r>
              <a:rPr lang="en-AU" sz="2800" dirty="0">
                <a:solidFill>
                  <a:srgbClr val="FFFF00"/>
                </a:solidFill>
              </a:rPr>
              <a:t>40,000</a:t>
            </a:r>
            <a:r>
              <a:rPr lang="en-AU" sz="2800" dirty="0"/>
              <a:t> perished in </a:t>
            </a:r>
            <a:r>
              <a:rPr lang="en-AU" sz="2800" dirty="0" smtClean="0"/>
              <a:t>battle at </a:t>
            </a:r>
            <a:r>
              <a:rPr lang="en-AU" sz="2800" dirty="0" err="1" smtClean="0"/>
              <a:t>Gibeah</a:t>
            </a:r>
            <a:r>
              <a:rPr lang="en-AU" sz="2800" dirty="0" smtClean="0"/>
              <a:t>; </a:t>
            </a:r>
            <a:r>
              <a:rPr lang="en-AU" sz="2800" dirty="0"/>
              <a:t>i.e. one in ten = a </a:t>
            </a:r>
            <a:r>
              <a:rPr lang="en-AU" sz="2800" dirty="0">
                <a:solidFill>
                  <a:srgbClr val="FFFF00"/>
                </a:solidFill>
              </a:rPr>
              <a:t>tithe</a:t>
            </a:r>
            <a:r>
              <a:rPr lang="en-AU" sz="2800" dirty="0"/>
              <a:t>.</a:t>
            </a:r>
          </a:p>
          <a:p>
            <a:pPr marL="533400" indent="-533400">
              <a:spcBef>
                <a:spcPts val="600"/>
              </a:spcBef>
            </a:pPr>
            <a:r>
              <a:rPr lang="en-AU" sz="2800" dirty="0" smtClean="0">
                <a:solidFill>
                  <a:srgbClr val="00FF00"/>
                </a:solidFill>
              </a:rPr>
              <a:t>Benjamin</a:t>
            </a:r>
            <a:r>
              <a:rPr lang="en-AU" sz="2800" dirty="0" smtClean="0"/>
              <a:t> </a:t>
            </a:r>
            <a:r>
              <a:rPr lang="en-AU" sz="2800" dirty="0"/>
              <a:t>had </a:t>
            </a:r>
            <a:r>
              <a:rPr lang="en-AU" sz="2800" dirty="0">
                <a:solidFill>
                  <a:srgbClr val="FFFF00"/>
                </a:solidFill>
              </a:rPr>
              <a:t>26,700</a:t>
            </a:r>
            <a:r>
              <a:rPr lang="en-AU" sz="2800" dirty="0"/>
              <a:t> fighting men. Of these only </a:t>
            </a:r>
            <a:r>
              <a:rPr lang="en-AU" sz="2800" dirty="0">
                <a:solidFill>
                  <a:srgbClr val="FFFF00"/>
                </a:solidFill>
              </a:rPr>
              <a:t>600</a:t>
            </a:r>
            <a:r>
              <a:rPr lang="en-AU" sz="2800" dirty="0"/>
              <a:t> </a:t>
            </a:r>
            <a:r>
              <a:rPr lang="en-AU" sz="2800" dirty="0" smtClean="0"/>
              <a:t>survived -</a:t>
            </a:r>
            <a:r>
              <a:rPr lang="en-AU" sz="2800" dirty="0" smtClean="0">
                <a:ln w="22225">
                  <a:solidFill>
                    <a:schemeClr val="tx1"/>
                  </a:solidFill>
                </a:ln>
                <a:solidFill>
                  <a:srgbClr val="FF0000"/>
                </a:solidFill>
              </a:rPr>
              <a:t> V.47</a:t>
            </a:r>
            <a:r>
              <a:rPr lang="en-AU" sz="2800" dirty="0" smtClean="0"/>
              <a:t>.</a:t>
            </a:r>
            <a:endParaRPr lang="en-AU" sz="2800" dirty="0"/>
          </a:p>
        </p:txBody>
      </p:sp>
      <p:sp>
        <p:nvSpPr>
          <p:cNvPr id="91143" name="AutoShape 7"/>
          <p:cNvSpPr>
            <a:spLocks noChangeArrowheads="1"/>
          </p:cNvSpPr>
          <p:nvPr/>
        </p:nvSpPr>
        <p:spPr bwMode="auto">
          <a:xfrm rot="20622702">
            <a:off x="632923" y="4404839"/>
            <a:ext cx="1727200" cy="821152"/>
          </a:xfrm>
          <a:prstGeom prst="rightArrow">
            <a:avLst>
              <a:gd name="adj1" fmla="val 50000"/>
              <a:gd name="adj2" fmla="val 55852"/>
            </a:avLst>
          </a:prstGeom>
          <a:solidFill>
            <a:srgbClr val="00FF00"/>
          </a:solidFill>
          <a:ln w="9525">
            <a:solidFill>
              <a:srgbClr val="000000"/>
            </a:solidFill>
            <a:miter lim="800000"/>
            <a:headEnd/>
            <a:tailEnd/>
          </a:ln>
          <a:effectLst/>
        </p:spPr>
        <p:txBody>
          <a:bodyPr wrap="none" anchor="ctr"/>
          <a:lstStyle/>
          <a:p>
            <a:pPr algn="ctr"/>
            <a:r>
              <a:rPr lang="en-AU" sz="2400" dirty="0" err="1">
                <a:solidFill>
                  <a:srgbClr val="000000"/>
                </a:solidFill>
                <a:latin typeface="Impact" pitchFamily="34" charset="0"/>
              </a:rPr>
              <a:t>Gibeah</a:t>
            </a:r>
            <a:endParaRPr lang="en-AU" sz="2400" dirty="0">
              <a:solidFill>
                <a:srgbClr val="000000"/>
              </a:solidFill>
              <a:latin typeface="Impact" pitchFamily="34" charset="0"/>
            </a:endParaRPr>
          </a:p>
        </p:txBody>
      </p:sp>
      <p:sp>
        <p:nvSpPr>
          <p:cNvPr id="91156" name="Text Box 20"/>
          <p:cNvSpPr txBox="1">
            <a:spLocks noChangeArrowheads="1"/>
          </p:cNvSpPr>
          <p:nvPr/>
        </p:nvSpPr>
        <p:spPr bwMode="auto">
          <a:xfrm>
            <a:off x="34925" y="44450"/>
            <a:ext cx="1800225" cy="2677656"/>
          </a:xfrm>
          <a:prstGeom prst="rect">
            <a:avLst/>
          </a:prstGeom>
          <a:noFill/>
          <a:ln w="9525">
            <a:noFill/>
            <a:miter lim="800000"/>
            <a:headEnd/>
            <a:tailEnd/>
          </a:ln>
          <a:effectLst/>
        </p:spPr>
        <p:txBody>
          <a:bodyPr>
            <a:spAutoFit/>
          </a:bodyPr>
          <a:lstStyle/>
          <a:p>
            <a:pPr>
              <a:spcBef>
                <a:spcPct val="50000"/>
              </a:spcBef>
            </a:pPr>
            <a:r>
              <a:rPr lang="en-AU" sz="2800" dirty="0">
                <a:solidFill>
                  <a:srgbClr val="000000"/>
                </a:solidFill>
                <a:latin typeface="Impact" pitchFamily="34" charset="0"/>
              </a:rPr>
              <a:t>All Israel </a:t>
            </a:r>
            <a:r>
              <a:rPr lang="en-AU" sz="2800" dirty="0" smtClean="0">
                <a:solidFill>
                  <a:srgbClr val="000000"/>
                </a:solidFill>
                <a:latin typeface="Impact" pitchFamily="34" charset="0"/>
              </a:rPr>
              <a:t>gathered </a:t>
            </a:r>
            <a:r>
              <a:rPr lang="en-AU" sz="2800" dirty="0">
                <a:solidFill>
                  <a:srgbClr val="000000"/>
                </a:solidFill>
                <a:latin typeface="Impact" pitchFamily="34" charset="0"/>
              </a:rPr>
              <a:t>to </a:t>
            </a:r>
            <a:r>
              <a:rPr lang="en-AU" sz="2800" dirty="0" err="1">
                <a:solidFill>
                  <a:srgbClr val="000000"/>
                </a:solidFill>
                <a:latin typeface="Impact" pitchFamily="34" charset="0"/>
              </a:rPr>
              <a:t>Mizpeh</a:t>
            </a:r>
            <a:r>
              <a:rPr lang="en-AU" sz="2800" dirty="0">
                <a:solidFill>
                  <a:srgbClr val="000000"/>
                </a:solidFill>
                <a:latin typeface="Impact" pitchFamily="34" charset="0"/>
              </a:rPr>
              <a:t> – The battle in </a:t>
            </a:r>
            <a:r>
              <a:rPr lang="en-AU" sz="2800" dirty="0" err="1">
                <a:solidFill>
                  <a:srgbClr val="000000"/>
                </a:solidFill>
                <a:latin typeface="Impact" pitchFamily="34" charset="0"/>
              </a:rPr>
              <a:t>Gibeah</a:t>
            </a:r>
            <a:endParaRPr lang="en-AU" sz="2800" dirty="0">
              <a:solidFill>
                <a:srgbClr val="000000"/>
              </a:solidFill>
              <a:latin typeface="Impact" pitchFamily="34" charset="0"/>
            </a:endParaRPr>
          </a:p>
        </p:txBody>
      </p:sp>
      <p:sp>
        <p:nvSpPr>
          <p:cNvPr id="91162" name="AutoShape 26"/>
          <p:cNvSpPr>
            <a:spLocks noChangeArrowheads="1"/>
          </p:cNvSpPr>
          <p:nvPr/>
        </p:nvSpPr>
        <p:spPr bwMode="auto">
          <a:xfrm>
            <a:off x="2387600" y="3857629"/>
            <a:ext cx="1755772" cy="811210"/>
          </a:xfrm>
          <a:prstGeom prst="leftArrow">
            <a:avLst>
              <a:gd name="adj1" fmla="val 50000"/>
              <a:gd name="adj2" fmla="val 67401"/>
            </a:avLst>
          </a:prstGeom>
          <a:solidFill>
            <a:srgbClr val="FF0000"/>
          </a:solidFill>
          <a:ln w="9525">
            <a:solidFill>
              <a:srgbClr val="000000"/>
            </a:solidFill>
            <a:miter lim="800000"/>
            <a:headEnd/>
            <a:tailEnd/>
          </a:ln>
          <a:effectLst/>
        </p:spPr>
        <p:txBody>
          <a:bodyPr wrap="none" anchor="ctr"/>
          <a:lstStyle/>
          <a:p>
            <a:pPr algn="ctr"/>
            <a:r>
              <a:rPr lang="en-AU" sz="2400" dirty="0" err="1">
                <a:solidFill>
                  <a:srgbClr val="000000"/>
                </a:solidFill>
                <a:latin typeface="Impact" pitchFamily="34" charset="0"/>
              </a:rPr>
              <a:t>Mizpeh</a:t>
            </a:r>
            <a:endParaRPr lang="en-AU" sz="2400" dirty="0">
              <a:solidFill>
                <a:srgbClr val="000000"/>
              </a:solidFill>
              <a:latin typeface="Impac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141">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91162"/>
                                        </p:tgtEl>
                                        <p:attrNameLst>
                                          <p:attrName>style.visibility</p:attrName>
                                        </p:attrNameLst>
                                      </p:cBhvr>
                                      <p:to>
                                        <p:strVal val="visible"/>
                                      </p:to>
                                    </p:set>
                                    <p:animEffect transition="in" filter="wipe(right)">
                                      <p:cBhvr>
                                        <p:cTn id="9" dur="1000"/>
                                        <p:tgtEl>
                                          <p:spTgt spid="9116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1141">
                                            <p:txEl>
                                              <p:pRg st="1" end="1"/>
                                            </p:txEl>
                                          </p:spTgt>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91143"/>
                                        </p:tgtEl>
                                        <p:attrNameLst>
                                          <p:attrName>style.visibility</p:attrName>
                                        </p:attrNameLst>
                                      </p:cBhvr>
                                      <p:to>
                                        <p:strVal val="visible"/>
                                      </p:to>
                                    </p:set>
                                    <p:animEffect transition="in" filter="wipe(down)">
                                      <p:cBhvr>
                                        <p:cTn id="16" dur="1000"/>
                                        <p:tgtEl>
                                          <p:spTgt spid="9114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1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uiExpand="1" build="p"/>
      <p:bldP spid="91143" grpId="0" animBg="1"/>
      <p:bldP spid="91162" grpId="0" animBg="1"/>
    </p:bldLst>
  </p:timing>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3589</TotalTime>
  <Words>1680</Words>
  <Application>Microsoft Office PowerPoint</Application>
  <PresentationFormat>On-screen Show (4:3)</PresentationFormat>
  <Paragraphs>148</Paragraphs>
  <Slides>21</Slides>
  <Notes>0</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Generic</vt:lpstr>
      <vt:lpstr>Photo Editor Photo</vt:lpstr>
      <vt:lpstr>Slide 1</vt:lpstr>
      <vt:lpstr>Perilous times - 2 Tim. 3:1-5</vt:lpstr>
      <vt:lpstr>Barnes on “trucebreakers”  2 Tim. 3:3</vt:lpstr>
      <vt:lpstr>Perilous times - 2 Tim. 3:1-5</vt:lpstr>
      <vt:lpstr>Perilous times - 2 Tim. 3:1-5</vt:lpstr>
      <vt:lpstr>The aims of this study</vt:lpstr>
      <vt:lpstr>Structure of the Book of Judges</vt:lpstr>
      <vt:lpstr>All Israel called</vt:lpstr>
      <vt:lpstr>All Israel gathered for inspection</vt:lpstr>
      <vt:lpstr>Carnage at Gibeah – Judges 20</vt:lpstr>
      <vt:lpstr>Why this slaughter?</vt:lpstr>
      <vt:lpstr>Poetic judgement for hypocrisy</vt:lpstr>
      <vt:lpstr>Laish – Seat of Apostasy</vt:lpstr>
      <vt:lpstr>The destruction of Benjamin</vt:lpstr>
      <vt:lpstr>The oaths of the Tribes</vt:lpstr>
      <vt:lpstr>The challenge of moderation</vt:lpstr>
      <vt:lpstr>The annihilation and rebuilding of Benjamin</vt:lpstr>
      <vt:lpstr>The days of Gibeah</vt:lpstr>
      <vt:lpstr>What does Gibeah represent?</vt:lpstr>
      <vt:lpstr>Slide 20</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1 - The days of Gibeah</dc:title>
  <dc:subject>Gibeah of Saul</dc:subject>
  <dc:creator>Jim Cowie</dc:creator>
  <cp:lastModifiedBy>Jim Cowie</cp:lastModifiedBy>
  <cp:revision>257</cp:revision>
  <dcterms:created xsi:type="dcterms:W3CDTF">2005-04-02T07:15:28Z</dcterms:created>
  <dcterms:modified xsi:type="dcterms:W3CDTF">2013-01-26T15:16:39Z</dcterms:modified>
</cp:coreProperties>
</file>