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57" r:id="rId2"/>
    <p:sldId id="339" r:id="rId3"/>
    <p:sldId id="340" r:id="rId4"/>
    <p:sldId id="344" r:id="rId5"/>
    <p:sldId id="341" r:id="rId6"/>
    <p:sldId id="352" r:id="rId7"/>
    <p:sldId id="325" r:id="rId8"/>
    <p:sldId id="353" r:id="rId9"/>
    <p:sldId id="342" r:id="rId10"/>
    <p:sldId id="343" r:id="rId11"/>
    <p:sldId id="354" r:id="rId12"/>
    <p:sldId id="355" r:id="rId13"/>
    <p:sldId id="356" r:id="rId14"/>
    <p:sldId id="359" r:id="rId15"/>
    <p:sldId id="362" r:id="rId16"/>
    <p:sldId id="363" r:id="rId17"/>
    <p:sldId id="364" r:id="rId18"/>
    <p:sldId id="365" r:id="rId19"/>
    <p:sldId id="286" r:id="rId20"/>
    <p:sldId id="360" r:id="rId21"/>
  </p:sldIdLst>
  <p:sldSz cx="9144000" cy="6858000" type="screen4x3"/>
  <p:notesSz cx="6858000" cy="9144000"/>
  <p:defaultTex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3399"/>
    <a:srgbClr val="00FFFF"/>
    <a:srgbClr val="00FF00"/>
    <a:srgbClr val="FFFF00"/>
    <a:srgbClr val="FF0066"/>
    <a:srgbClr val="FFFF66"/>
    <a:srgbClr val="FF99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horzBarState="maximized">
    <p:restoredLeft sz="23860" autoAdjust="0"/>
    <p:restoredTop sz="94687" autoAdjust="0"/>
  </p:normalViewPr>
  <p:slideViewPr>
    <p:cSldViewPr>
      <p:cViewPr varScale="1">
        <p:scale>
          <a:sx n="69" d="100"/>
          <a:sy n="69" d="100"/>
        </p:scale>
        <p:origin x="-366" y="-10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Arc 2"/>
          <p:cNvSpPr>
            <a:spLocks/>
          </p:cNvSpPr>
          <p:nvPr/>
        </p:nvSpPr>
        <p:spPr bwMode="auto">
          <a:xfrm>
            <a:off x="1" y="6286520"/>
            <a:ext cx="3000363" cy="5714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w="9525">
            <a:noFill/>
            <a:round/>
            <a:headEnd type="none" w="sm" len="sm"/>
            <a:tailEnd type="none" w="sm" len="sm"/>
          </a:ln>
        </p:spPr>
        <p:txBody>
          <a:bodyPr/>
          <a:lstStyle/>
          <a:p>
            <a:endParaRPr kumimoji="1" lang="en-US" sz="2400">
              <a:latin typeface="Times New Roman" pitchFamily="18" charset="0"/>
            </a:endParaRPr>
          </a:p>
        </p:txBody>
      </p:sp>
      <p:sp>
        <p:nvSpPr>
          <p:cNvPr id="6147" name="Rectangle 3"/>
          <p:cNvSpPr>
            <a:spLocks noGrp="1" noChangeArrowheads="1"/>
          </p:cNvSpPr>
          <p:nvPr>
            <p:ph type="ctrTitle" sz="quarter"/>
          </p:nvPr>
        </p:nvSpPr>
        <p:spPr>
          <a:xfrm>
            <a:off x="0" y="0"/>
            <a:ext cx="9142413" cy="765175"/>
          </a:xfrm>
        </p:spPr>
        <p:txBody>
          <a:bodyPr anchor="b"/>
          <a:lstStyle>
            <a:lvl1pPr algn="ctr">
              <a:lnSpc>
                <a:spcPct val="80000"/>
              </a:lnSpc>
              <a:defRPr sz="4000">
                <a:solidFill>
                  <a:srgbClr val="FFFF00"/>
                </a:solidFill>
                <a:effectLst>
                  <a:outerShdw blurRad="38100" dist="38100" dir="2700000" algn="tl">
                    <a:srgbClr val="FFFFFF"/>
                  </a:outerShdw>
                </a:effectLst>
                <a:latin typeface="Arial" charset="0"/>
              </a:defRPr>
            </a:lvl1pPr>
          </a:lstStyle>
          <a:p>
            <a:r>
              <a:rPr lang="en-AU"/>
              <a:t>Click to edit Master title style</a:t>
            </a:r>
          </a:p>
        </p:txBody>
      </p:sp>
      <p:sp>
        <p:nvSpPr>
          <p:cNvPr id="6148" name="Rectangle 4"/>
          <p:cNvSpPr>
            <a:spLocks noGrp="1" noChangeArrowheads="1"/>
          </p:cNvSpPr>
          <p:nvPr>
            <p:ph type="subTitle" sz="quarter" idx="1"/>
          </p:nvPr>
        </p:nvSpPr>
        <p:spPr>
          <a:xfrm>
            <a:off x="179388" y="908050"/>
            <a:ext cx="8785225" cy="5545138"/>
          </a:xfrm>
        </p:spPr>
        <p:txBody>
          <a:bodyPr/>
          <a:lstStyle>
            <a:lvl1pPr marL="531813" indent="-531813">
              <a:buClr>
                <a:srgbClr val="FFFF00"/>
              </a:buClr>
              <a:buSzTx/>
              <a:buFont typeface="Wingdings" pitchFamily="2" charset="2"/>
              <a:buChar char="v"/>
              <a:defRPr sz="3200" b="1">
                <a:effectLst/>
              </a:defRPr>
            </a:lvl1pPr>
          </a:lstStyle>
          <a:p>
            <a:r>
              <a:rPr lang="en-AU" dirty="0"/>
              <a:t>Click to edit Master subtitle style</a:t>
            </a:r>
          </a:p>
        </p:txBody>
      </p:sp>
      <p:sp>
        <p:nvSpPr>
          <p:cNvPr id="6149" name="Rectangle 5"/>
          <p:cNvSpPr>
            <a:spLocks noGrp="1" noChangeArrowheads="1"/>
          </p:cNvSpPr>
          <p:nvPr>
            <p:ph type="ftr" sz="quarter" idx="3"/>
          </p:nvPr>
        </p:nvSpPr>
        <p:spPr>
          <a:xfrm>
            <a:off x="214283" y="6429396"/>
            <a:ext cx="2714644" cy="428604"/>
          </a:xfrm>
        </p:spPr>
        <p:txBody>
          <a:bodyPr/>
          <a:lstStyle>
            <a:lvl1pPr algn="l">
              <a:defRPr sz="2800" b="1">
                <a:solidFill>
                  <a:srgbClr val="FF9900"/>
                </a:solidFill>
                <a:latin typeface="Monotype Corsiva" pitchFamily="66" charset="0"/>
              </a:defRPr>
            </a:lvl1pPr>
          </a:lstStyle>
          <a:p>
            <a:r>
              <a:rPr lang="en-AU" dirty="0" err="1" smtClean="0"/>
              <a:t>Gibeah</a:t>
            </a:r>
            <a:r>
              <a:rPr lang="en-AU" dirty="0" smtClean="0"/>
              <a:t> of Saul</a:t>
            </a:r>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Arc 2"/>
          <p:cNvSpPr>
            <a:spLocks/>
          </p:cNvSpPr>
          <p:nvPr/>
        </p:nvSpPr>
        <p:spPr bwMode="auto">
          <a:xfrm>
            <a:off x="0" y="842963"/>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w="9525">
            <a:noFill/>
            <a:round/>
            <a:headEnd type="none" w="sm" len="sm"/>
            <a:tailEnd type="none" w="sm" len="sm"/>
          </a:ln>
        </p:spPr>
        <p:txBody>
          <a:bodyPr/>
          <a:lstStyle/>
          <a:p>
            <a:endParaRPr kumimoji="1" lang="en-US" sz="2400">
              <a:latin typeface="Times New Roman" pitchFamily="18" charset="0"/>
            </a:endParaRPr>
          </a:p>
        </p:txBody>
      </p:sp>
      <p:sp>
        <p:nvSpPr>
          <p:cNvPr id="5123"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AU" smtClean="0"/>
              <a:t>Click to edit Master title style</a:t>
            </a:r>
          </a:p>
        </p:txBody>
      </p:sp>
      <p:sp>
        <p:nvSpPr>
          <p:cNvPr id="5124"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5125"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vl1pPr>
          </a:lstStyle>
          <a:p>
            <a:endParaRPr lang="en-AU"/>
          </a:p>
        </p:txBody>
      </p:sp>
      <p:sp>
        <p:nvSpPr>
          <p:cNvPr id="5126"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vl1pPr>
          </a:lstStyle>
          <a:p>
            <a:endParaRPr lang="en-AU"/>
          </a:p>
        </p:txBody>
      </p:sp>
      <p:sp>
        <p:nvSpPr>
          <p:cNvPr id="5127"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vl1pPr>
          </a:lstStyle>
          <a:p>
            <a:fld id="{AAD58D03-1734-402F-B5BC-857464E6F351}" type="slidenum">
              <a:rPr lang="en-AU"/>
              <a:pPr/>
              <a:t>‹#›</a:t>
            </a:fld>
            <a:endParaRPr lang="en-AU"/>
          </a:p>
        </p:txBody>
      </p:sp>
    </p:spTree>
  </p:cSld>
  <p:clrMap bg1="dk2" tx1="lt1" bg2="dk1" tx2="lt2" accent1="accent1" accent2="accent2" accent3="accent3" accent4="accent4" accent5="accent5" accent6="accent6" hlink="hlink" folHlink="folHlink"/>
  <p:sldLayoutIdLst>
    <p:sldLayoutId id="2147483650" r:id="rId1"/>
  </p:sldLayoutIdLst>
  <p:txStyles>
    <p:titleStyle>
      <a:lvl1pPr algn="l" rtl="0" fontAlgn="base">
        <a:lnSpc>
          <a:spcPct val="70000"/>
        </a:lnSpc>
        <a:spcBef>
          <a:spcPct val="0"/>
        </a:spcBef>
        <a:spcAft>
          <a:spcPct val="0"/>
        </a:spcAft>
        <a:defRPr sz="4800" b="1">
          <a:solidFill>
            <a:schemeClr val="tx2"/>
          </a:solidFill>
          <a:latin typeface="+mj-lt"/>
          <a:ea typeface="+mj-ea"/>
          <a:cs typeface="+mj-cs"/>
        </a:defRPr>
      </a:lvl1pPr>
      <a:lvl2pPr algn="l" rtl="0" fontAlgn="base">
        <a:lnSpc>
          <a:spcPct val="70000"/>
        </a:lnSpc>
        <a:spcBef>
          <a:spcPct val="0"/>
        </a:spcBef>
        <a:spcAft>
          <a:spcPct val="0"/>
        </a:spcAft>
        <a:defRPr sz="4800" b="1">
          <a:solidFill>
            <a:schemeClr val="tx2"/>
          </a:solidFill>
          <a:latin typeface="Arial Narrow" pitchFamily="34" charset="0"/>
        </a:defRPr>
      </a:lvl2pPr>
      <a:lvl3pPr algn="l" rtl="0" fontAlgn="base">
        <a:lnSpc>
          <a:spcPct val="70000"/>
        </a:lnSpc>
        <a:spcBef>
          <a:spcPct val="0"/>
        </a:spcBef>
        <a:spcAft>
          <a:spcPct val="0"/>
        </a:spcAft>
        <a:defRPr sz="4800" b="1">
          <a:solidFill>
            <a:schemeClr val="tx2"/>
          </a:solidFill>
          <a:latin typeface="Arial Narrow" pitchFamily="34" charset="0"/>
        </a:defRPr>
      </a:lvl3pPr>
      <a:lvl4pPr algn="l" rtl="0" fontAlgn="base">
        <a:lnSpc>
          <a:spcPct val="70000"/>
        </a:lnSpc>
        <a:spcBef>
          <a:spcPct val="0"/>
        </a:spcBef>
        <a:spcAft>
          <a:spcPct val="0"/>
        </a:spcAft>
        <a:defRPr sz="4800" b="1">
          <a:solidFill>
            <a:schemeClr val="tx2"/>
          </a:solidFill>
          <a:latin typeface="Arial Narrow" pitchFamily="34" charset="0"/>
        </a:defRPr>
      </a:lvl4pPr>
      <a:lvl5pPr algn="l" rtl="0" fontAlgn="base">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65000"/>
        <a:buFont typeface="Wingdings" pitchFamily="2" charset="2"/>
        <a:buChar char="u"/>
        <a:defRPr sz="2600">
          <a:solidFill>
            <a:schemeClr val="tx1"/>
          </a:solidFill>
          <a:latin typeface="+mn-lt"/>
        </a:defRPr>
      </a:lvl2pPr>
      <a:lvl3pPr marL="1143000" indent="-228600" algn="l" rtl="0" fontAlgn="base">
        <a:spcBef>
          <a:spcPct val="20000"/>
        </a:spcBef>
        <a:spcAft>
          <a:spcPct val="0"/>
        </a:spcAft>
        <a:buClr>
          <a:schemeClr val="hlink"/>
        </a:buClr>
        <a:buSzPct val="65000"/>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tx2"/>
        </a:buClr>
        <a:buSzPct val="100000"/>
        <a:buChar char="•"/>
        <a:defRPr sz="2000">
          <a:solidFill>
            <a:schemeClr val="tx1"/>
          </a:solidFill>
          <a:latin typeface="+mn-lt"/>
        </a:defRPr>
      </a:lvl4pPr>
      <a:lvl5pPr marL="2057400" indent="-228600" algn="l" rtl="0" fontAlgn="base">
        <a:spcBef>
          <a:spcPct val="20000"/>
        </a:spcBef>
        <a:spcAft>
          <a:spcPct val="0"/>
        </a:spcAft>
        <a:buClr>
          <a:schemeClr val="hlink"/>
        </a:buClr>
        <a:buSzPct val="100000"/>
        <a:buChar char="–"/>
        <a:defRPr sz="2000">
          <a:solidFill>
            <a:schemeClr val="tx1"/>
          </a:solidFill>
          <a:latin typeface="+mn-lt"/>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ftr" sz="quarter" idx="3"/>
          </p:nvPr>
        </p:nvSpPr>
        <p:spPr>
          <a:xfrm>
            <a:off x="1" y="6429396"/>
            <a:ext cx="2857487" cy="428604"/>
          </a:xfrm>
        </p:spPr>
        <p:txBody>
          <a:bodyPr/>
          <a:lstStyle/>
          <a:p>
            <a:pPr algn="ctr"/>
            <a:r>
              <a:rPr lang="en-AU" dirty="0" err="1" smtClean="0"/>
              <a:t>Gibeah</a:t>
            </a:r>
            <a:r>
              <a:rPr lang="en-AU" dirty="0" smtClean="0"/>
              <a:t> of Saul</a:t>
            </a:r>
            <a:endParaRPr lang="en-AU" dirty="0"/>
          </a:p>
        </p:txBody>
      </p:sp>
      <p:sp>
        <p:nvSpPr>
          <p:cNvPr id="7170" name="Rectangle 2"/>
          <p:cNvSpPr>
            <a:spLocks noGrp="1" noChangeArrowheads="1"/>
          </p:cNvSpPr>
          <p:nvPr>
            <p:ph type="subTitle" idx="1"/>
          </p:nvPr>
        </p:nvSpPr>
        <p:spPr>
          <a:xfrm>
            <a:off x="22225" y="1142984"/>
            <a:ext cx="9121776" cy="1785950"/>
          </a:xfrm>
        </p:spPr>
        <p:txBody>
          <a:bodyPr/>
          <a:lstStyle/>
          <a:p>
            <a:pPr algn="ctr">
              <a:lnSpc>
                <a:spcPct val="90000"/>
              </a:lnSpc>
              <a:buFont typeface="Wingdings" pitchFamily="2" charset="2"/>
              <a:buNone/>
            </a:pPr>
            <a:r>
              <a:rPr lang="en-AU" sz="8800" dirty="0" smtClean="0">
                <a:ln>
                  <a:solidFill>
                    <a:schemeClr val="tx1"/>
                  </a:solidFill>
                </a:ln>
                <a:solidFill>
                  <a:srgbClr val="FF3399"/>
                </a:solidFill>
                <a:effectLst>
                  <a:outerShdw blurRad="38100" dist="38100" dir="2700000" algn="tl">
                    <a:srgbClr val="FFFFFF"/>
                  </a:outerShdw>
                </a:effectLst>
                <a:latin typeface="Monotype Corsiva" pitchFamily="66" charset="0"/>
              </a:rPr>
              <a:t>“</a:t>
            </a:r>
            <a:r>
              <a:rPr lang="en-AU" sz="8800" dirty="0" err="1" smtClean="0">
                <a:ln>
                  <a:solidFill>
                    <a:schemeClr val="tx1"/>
                  </a:solidFill>
                </a:ln>
                <a:solidFill>
                  <a:srgbClr val="FF3399"/>
                </a:solidFill>
                <a:effectLst>
                  <a:outerShdw blurRad="38100" dist="38100" dir="2700000" algn="tl">
                    <a:srgbClr val="FFFFFF"/>
                  </a:outerShdw>
                </a:effectLst>
                <a:latin typeface="Monotype Corsiva" pitchFamily="66" charset="0"/>
              </a:rPr>
              <a:t>Gibeah</a:t>
            </a:r>
            <a:r>
              <a:rPr lang="en-AU" sz="8800" dirty="0" smtClean="0">
                <a:ln>
                  <a:solidFill>
                    <a:schemeClr val="tx1"/>
                  </a:solidFill>
                </a:ln>
                <a:solidFill>
                  <a:srgbClr val="FF3399"/>
                </a:solidFill>
                <a:effectLst>
                  <a:outerShdw blurRad="38100" dist="38100" dir="2700000" algn="tl">
                    <a:srgbClr val="FFFFFF"/>
                  </a:outerShdw>
                </a:effectLst>
                <a:latin typeface="Monotype Corsiva" pitchFamily="66" charset="0"/>
              </a:rPr>
              <a:t> of Saul”</a:t>
            </a:r>
            <a:endParaRPr lang="en-AU" sz="8800" dirty="0">
              <a:ln>
                <a:solidFill>
                  <a:schemeClr val="tx1"/>
                </a:solidFill>
              </a:ln>
              <a:solidFill>
                <a:srgbClr val="FF3399"/>
              </a:solidFill>
              <a:effectLst>
                <a:outerShdw blurRad="38100" dist="38100" dir="2700000" algn="tl">
                  <a:srgbClr val="FFFFFF"/>
                </a:outerShdw>
              </a:effectLst>
              <a:latin typeface="Monotype Corsiva" pitchFamily="66" charset="0"/>
            </a:endParaRPr>
          </a:p>
        </p:txBody>
      </p:sp>
      <p:sp>
        <p:nvSpPr>
          <p:cNvPr id="7172" name="Text Box 4"/>
          <p:cNvSpPr txBox="1">
            <a:spLocks noChangeArrowheads="1"/>
          </p:cNvSpPr>
          <p:nvPr/>
        </p:nvSpPr>
        <p:spPr bwMode="auto">
          <a:xfrm>
            <a:off x="335085" y="2987134"/>
            <a:ext cx="8424863" cy="2169825"/>
          </a:xfrm>
          <a:prstGeom prst="rect">
            <a:avLst/>
          </a:prstGeom>
          <a:noFill/>
          <a:ln w="9525">
            <a:noFill/>
            <a:miter lim="800000"/>
            <a:headEnd/>
            <a:tailEnd/>
          </a:ln>
          <a:effectLst/>
        </p:spPr>
        <p:txBody>
          <a:bodyPr>
            <a:spAutoFit/>
          </a:bodyPr>
          <a:lstStyle/>
          <a:p>
            <a:pPr algn="ctr">
              <a:spcBef>
                <a:spcPct val="50000"/>
              </a:spcBef>
            </a:pPr>
            <a:r>
              <a:rPr lang="en-US" sz="5400" dirty="0">
                <a:solidFill>
                  <a:srgbClr val="FFFF00"/>
                </a:solidFill>
                <a:latin typeface="Arial Black" pitchFamily="34" charset="0"/>
              </a:rPr>
              <a:t>Study </a:t>
            </a:r>
            <a:r>
              <a:rPr lang="en-US" sz="5400" dirty="0" smtClean="0">
                <a:solidFill>
                  <a:srgbClr val="FFFF00"/>
                </a:solidFill>
                <a:latin typeface="Arial Black" pitchFamily="34" charset="0"/>
              </a:rPr>
              <a:t>2 </a:t>
            </a:r>
          </a:p>
          <a:p>
            <a:pPr algn="ctr">
              <a:spcBef>
                <a:spcPct val="50000"/>
              </a:spcBef>
            </a:pPr>
            <a:r>
              <a:rPr lang="en-US" sz="5400" dirty="0" smtClean="0">
                <a:solidFill>
                  <a:srgbClr val="FFFF00"/>
                </a:solidFill>
                <a:latin typeface="Arial Black" pitchFamily="34" charset="0"/>
              </a:rPr>
              <a:t>“Saul of </a:t>
            </a:r>
            <a:r>
              <a:rPr lang="en-US" sz="5400" dirty="0" err="1" smtClean="0">
                <a:solidFill>
                  <a:srgbClr val="FFFF00"/>
                </a:solidFill>
                <a:latin typeface="Arial Black" pitchFamily="34" charset="0"/>
              </a:rPr>
              <a:t>Gibeah</a:t>
            </a:r>
            <a:r>
              <a:rPr lang="en-US" sz="5400" dirty="0" smtClean="0">
                <a:solidFill>
                  <a:srgbClr val="FFFF00"/>
                </a:solidFill>
                <a:latin typeface="Arial Black" pitchFamily="34" charset="0"/>
              </a:rPr>
              <a:t>”</a:t>
            </a:r>
            <a:endParaRPr lang="en-AU" sz="54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0"/>
            <a:ext cx="9144000" cy="857232"/>
          </a:xfrm>
        </p:spPr>
        <p:txBody>
          <a:bodyPr/>
          <a:lstStyle/>
          <a:p>
            <a:r>
              <a:rPr lang="en-AU" sz="4400" dirty="0" smtClean="0"/>
              <a:t>Saul's vain search for the asses</a:t>
            </a:r>
            <a:endParaRPr lang="en-AU" sz="4400" dirty="0">
              <a:solidFill>
                <a:srgbClr val="FF0000"/>
              </a:solidFill>
            </a:endParaRPr>
          </a:p>
        </p:txBody>
      </p:sp>
      <p:sp>
        <p:nvSpPr>
          <p:cNvPr id="90115" name="Rectangle 3"/>
          <p:cNvSpPr>
            <a:spLocks noGrp="1" noChangeArrowheads="1"/>
          </p:cNvSpPr>
          <p:nvPr>
            <p:ph type="subTitle" idx="1"/>
          </p:nvPr>
        </p:nvSpPr>
        <p:spPr>
          <a:xfrm>
            <a:off x="4572001" y="1071546"/>
            <a:ext cx="4392612" cy="5500726"/>
          </a:xfrm>
        </p:spPr>
        <p:txBody>
          <a:bodyPr/>
          <a:lstStyle/>
          <a:p>
            <a:pPr marL="533400" indent="-533400">
              <a:lnSpc>
                <a:spcPct val="95000"/>
              </a:lnSpc>
            </a:pPr>
            <a:r>
              <a:rPr lang="en-AU" dirty="0"/>
              <a:t>...</a:t>
            </a:r>
          </a:p>
        </p:txBody>
      </p:sp>
      <p:pic>
        <p:nvPicPr>
          <p:cNvPr id="2051" name="Picture 3"/>
          <p:cNvPicPr>
            <a:picLocks noChangeAspect="1" noChangeArrowheads="1"/>
          </p:cNvPicPr>
          <p:nvPr/>
        </p:nvPicPr>
        <p:blipFill>
          <a:blip r:embed="rId2" cstate="print"/>
          <a:srcRect l="17969" t="39661" r="3125" b="26581"/>
          <a:stretch>
            <a:fillRect/>
          </a:stretch>
        </p:blipFill>
        <p:spPr bwMode="auto">
          <a:xfrm>
            <a:off x="4970" y="950769"/>
            <a:ext cx="9139030" cy="5915962"/>
          </a:xfrm>
          <a:prstGeom prst="rect">
            <a:avLst/>
          </a:prstGeom>
          <a:noFill/>
        </p:spPr>
      </p:pic>
      <p:sp>
        <p:nvSpPr>
          <p:cNvPr id="7" name="Freeform 6"/>
          <p:cNvSpPr/>
          <p:nvPr/>
        </p:nvSpPr>
        <p:spPr>
          <a:xfrm>
            <a:off x="3980329" y="4840941"/>
            <a:ext cx="1452283" cy="739588"/>
          </a:xfrm>
          <a:custGeom>
            <a:avLst/>
            <a:gdLst>
              <a:gd name="connsiteX0" fmla="*/ 0 w 1452283"/>
              <a:gd name="connsiteY0" fmla="*/ 739588 h 739588"/>
              <a:gd name="connsiteX1" fmla="*/ 13447 w 1452283"/>
              <a:gd name="connsiteY1" fmla="*/ 591671 h 739588"/>
              <a:gd name="connsiteX2" fmla="*/ 0 w 1452283"/>
              <a:gd name="connsiteY2" fmla="*/ 551330 h 739588"/>
              <a:gd name="connsiteX3" fmla="*/ 13447 w 1452283"/>
              <a:gd name="connsiteY3" fmla="*/ 497541 h 739588"/>
              <a:gd name="connsiteX4" fmla="*/ 80683 w 1452283"/>
              <a:gd name="connsiteY4" fmla="*/ 376518 h 739588"/>
              <a:gd name="connsiteX5" fmla="*/ 121024 w 1452283"/>
              <a:gd name="connsiteY5" fmla="*/ 349624 h 739588"/>
              <a:gd name="connsiteX6" fmla="*/ 161365 w 1452283"/>
              <a:gd name="connsiteY6" fmla="*/ 282388 h 739588"/>
              <a:gd name="connsiteX7" fmla="*/ 188259 w 1452283"/>
              <a:gd name="connsiteY7" fmla="*/ 242047 h 739588"/>
              <a:gd name="connsiteX8" fmla="*/ 295836 w 1452283"/>
              <a:gd name="connsiteY8" fmla="*/ 201706 h 739588"/>
              <a:gd name="connsiteX9" fmla="*/ 336177 w 1452283"/>
              <a:gd name="connsiteY9" fmla="*/ 174812 h 739588"/>
              <a:gd name="connsiteX10" fmla="*/ 416859 w 1452283"/>
              <a:gd name="connsiteY10" fmla="*/ 147918 h 739588"/>
              <a:gd name="connsiteX11" fmla="*/ 510989 w 1452283"/>
              <a:gd name="connsiteY11" fmla="*/ 121024 h 739588"/>
              <a:gd name="connsiteX12" fmla="*/ 591671 w 1452283"/>
              <a:gd name="connsiteY12" fmla="*/ 80683 h 739588"/>
              <a:gd name="connsiteX13" fmla="*/ 712695 w 1452283"/>
              <a:gd name="connsiteY13" fmla="*/ 53788 h 739588"/>
              <a:gd name="connsiteX14" fmla="*/ 806824 w 1452283"/>
              <a:gd name="connsiteY14" fmla="*/ 26894 h 739588"/>
              <a:gd name="connsiteX15" fmla="*/ 1075765 w 1452283"/>
              <a:gd name="connsiteY15" fmla="*/ 13447 h 739588"/>
              <a:gd name="connsiteX16" fmla="*/ 1156447 w 1452283"/>
              <a:gd name="connsiteY16" fmla="*/ 0 h 739588"/>
              <a:gd name="connsiteX17" fmla="*/ 1264024 w 1452283"/>
              <a:gd name="connsiteY17" fmla="*/ 26894 h 739588"/>
              <a:gd name="connsiteX18" fmla="*/ 1290918 w 1452283"/>
              <a:gd name="connsiteY18" fmla="*/ 67235 h 739588"/>
              <a:gd name="connsiteX19" fmla="*/ 1317812 w 1452283"/>
              <a:gd name="connsiteY19" fmla="*/ 94130 h 739588"/>
              <a:gd name="connsiteX20" fmla="*/ 1398495 w 1452283"/>
              <a:gd name="connsiteY20" fmla="*/ 201706 h 739588"/>
              <a:gd name="connsiteX21" fmla="*/ 1411942 w 1452283"/>
              <a:gd name="connsiteY21" fmla="*/ 242047 h 739588"/>
              <a:gd name="connsiteX22" fmla="*/ 1452283 w 1452283"/>
              <a:gd name="connsiteY22" fmla="*/ 268941 h 73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2283" h="739588">
                <a:moveTo>
                  <a:pt x="0" y="739588"/>
                </a:moveTo>
                <a:cubicBezTo>
                  <a:pt x="4482" y="690282"/>
                  <a:pt x="13447" y="641180"/>
                  <a:pt x="13447" y="591671"/>
                </a:cubicBezTo>
                <a:cubicBezTo>
                  <a:pt x="13447" y="577497"/>
                  <a:pt x="0" y="565504"/>
                  <a:pt x="0" y="551330"/>
                </a:cubicBezTo>
                <a:cubicBezTo>
                  <a:pt x="0" y="532849"/>
                  <a:pt x="8370" y="515311"/>
                  <a:pt x="13447" y="497541"/>
                </a:cubicBezTo>
                <a:cubicBezTo>
                  <a:pt x="24987" y="457153"/>
                  <a:pt x="46693" y="399178"/>
                  <a:pt x="80683" y="376518"/>
                </a:cubicBezTo>
                <a:lnTo>
                  <a:pt x="121024" y="349624"/>
                </a:lnTo>
                <a:cubicBezTo>
                  <a:pt x="144376" y="279568"/>
                  <a:pt x="119175" y="335126"/>
                  <a:pt x="161365" y="282388"/>
                </a:cubicBezTo>
                <a:cubicBezTo>
                  <a:pt x="171461" y="269768"/>
                  <a:pt x="175844" y="252393"/>
                  <a:pt x="188259" y="242047"/>
                </a:cubicBezTo>
                <a:cubicBezTo>
                  <a:pt x="218396" y="216933"/>
                  <a:pt x="259646" y="210753"/>
                  <a:pt x="295836" y="201706"/>
                </a:cubicBezTo>
                <a:cubicBezTo>
                  <a:pt x="309283" y="192741"/>
                  <a:pt x="321409" y="181376"/>
                  <a:pt x="336177" y="174812"/>
                </a:cubicBezTo>
                <a:cubicBezTo>
                  <a:pt x="362082" y="163298"/>
                  <a:pt x="389965" y="156883"/>
                  <a:pt x="416859" y="147918"/>
                </a:cubicBezTo>
                <a:cubicBezTo>
                  <a:pt x="513582" y="115677"/>
                  <a:pt x="392795" y="154793"/>
                  <a:pt x="510989" y="121024"/>
                </a:cubicBezTo>
                <a:cubicBezTo>
                  <a:pt x="589849" y="98493"/>
                  <a:pt x="513099" y="119970"/>
                  <a:pt x="591671" y="80683"/>
                </a:cubicBezTo>
                <a:cubicBezTo>
                  <a:pt x="624778" y="64129"/>
                  <a:pt x="681699" y="58954"/>
                  <a:pt x="712695" y="53788"/>
                </a:cubicBezTo>
                <a:cubicBezTo>
                  <a:pt x="736035" y="46008"/>
                  <a:pt x="784311" y="28770"/>
                  <a:pt x="806824" y="26894"/>
                </a:cubicBezTo>
                <a:cubicBezTo>
                  <a:pt x="896273" y="19440"/>
                  <a:pt x="986118" y="17929"/>
                  <a:pt x="1075765" y="13447"/>
                </a:cubicBezTo>
                <a:cubicBezTo>
                  <a:pt x="1102659" y="8965"/>
                  <a:pt x="1129182" y="0"/>
                  <a:pt x="1156447" y="0"/>
                </a:cubicBezTo>
                <a:cubicBezTo>
                  <a:pt x="1188902" y="0"/>
                  <a:pt x="1232190" y="16283"/>
                  <a:pt x="1264024" y="26894"/>
                </a:cubicBezTo>
                <a:cubicBezTo>
                  <a:pt x="1272989" y="40341"/>
                  <a:pt x="1280822" y="54615"/>
                  <a:pt x="1290918" y="67235"/>
                </a:cubicBezTo>
                <a:cubicBezTo>
                  <a:pt x="1298838" y="77135"/>
                  <a:pt x="1310205" y="83987"/>
                  <a:pt x="1317812" y="94130"/>
                </a:cubicBezTo>
                <a:cubicBezTo>
                  <a:pt x="1409036" y="215763"/>
                  <a:pt x="1336819" y="140032"/>
                  <a:pt x="1398495" y="201706"/>
                </a:cubicBezTo>
                <a:cubicBezTo>
                  <a:pt x="1402977" y="215153"/>
                  <a:pt x="1403087" y="230979"/>
                  <a:pt x="1411942" y="242047"/>
                </a:cubicBezTo>
                <a:cubicBezTo>
                  <a:pt x="1422038" y="254667"/>
                  <a:pt x="1452283" y="268941"/>
                  <a:pt x="1452283" y="268941"/>
                </a:cubicBezTo>
              </a:path>
            </a:pathLst>
          </a:cu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 name="Freeform 7"/>
          <p:cNvSpPr/>
          <p:nvPr/>
        </p:nvSpPr>
        <p:spPr>
          <a:xfrm>
            <a:off x="4182035" y="5163671"/>
            <a:ext cx="1319881" cy="860611"/>
          </a:xfrm>
          <a:custGeom>
            <a:avLst/>
            <a:gdLst>
              <a:gd name="connsiteX0" fmla="*/ 1196789 w 1319881"/>
              <a:gd name="connsiteY0" fmla="*/ 0 h 860611"/>
              <a:gd name="connsiteX1" fmla="*/ 1223683 w 1319881"/>
              <a:gd name="connsiteY1" fmla="*/ 40341 h 860611"/>
              <a:gd name="connsiteX2" fmla="*/ 1264024 w 1319881"/>
              <a:gd name="connsiteY2" fmla="*/ 121023 h 860611"/>
              <a:gd name="connsiteX3" fmla="*/ 1304365 w 1319881"/>
              <a:gd name="connsiteY3" fmla="*/ 134470 h 860611"/>
              <a:gd name="connsiteX4" fmla="*/ 1317812 w 1319881"/>
              <a:gd name="connsiteY4" fmla="*/ 201705 h 860611"/>
              <a:gd name="connsiteX5" fmla="*/ 1290918 w 1319881"/>
              <a:gd name="connsiteY5" fmla="*/ 282388 h 860611"/>
              <a:gd name="connsiteX6" fmla="*/ 1277471 w 1319881"/>
              <a:gd name="connsiteY6" fmla="*/ 322729 h 860611"/>
              <a:gd name="connsiteX7" fmla="*/ 1264024 w 1319881"/>
              <a:gd name="connsiteY7" fmla="*/ 363070 h 860611"/>
              <a:gd name="connsiteX8" fmla="*/ 1237130 w 1319881"/>
              <a:gd name="connsiteY8" fmla="*/ 470647 h 860611"/>
              <a:gd name="connsiteX9" fmla="*/ 1210236 w 1319881"/>
              <a:gd name="connsiteY9" fmla="*/ 685800 h 860611"/>
              <a:gd name="connsiteX10" fmla="*/ 1169894 w 1319881"/>
              <a:gd name="connsiteY10" fmla="*/ 712694 h 860611"/>
              <a:gd name="connsiteX11" fmla="*/ 1089212 w 1319881"/>
              <a:gd name="connsiteY11" fmla="*/ 739588 h 860611"/>
              <a:gd name="connsiteX12" fmla="*/ 1048871 w 1319881"/>
              <a:gd name="connsiteY12" fmla="*/ 753035 h 860611"/>
              <a:gd name="connsiteX13" fmla="*/ 1008530 w 1319881"/>
              <a:gd name="connsiteY13" fmla="*/ 766482 h 860611"/>
              <a:gd name="connsiteX14" fmla="*/ 927847 w 1319881"/>
              <a:gd name="connsiteY14" fmla="*/ 739588 h 860611"/>
              <a:gd name="connsiteX15" fmla="*/ 847165 w 1319881"/>
              <a:gd name="connsiteY15" fmla="*/ 766482 h 860611"/>
              <a:gd name="connsiteX16" fmla="*/ 726141 w 1319881"/>
              <a:gd name="connsiteY16" fmla="*/ 833717 h 860611"/>
              <a:gd name="connsiteX17" fmla="*/ 510989 w 1319881"/>
              <a:gd name="connsiteY17" fmla="*/ 847164 h 860611"/>
              <a:gd name="connsiteX18" fmla="*/ 470647 w 1319881"/>
              <a:gd name="connsiteY18" fmla="*/ 860611 h 860611"/>
              <a:gd name="connsiteX19" fmla="*/ 309283 w 1319881"/>
              <a:gd name="connsiteY19" fmla="*/ 820270 h 860611"/>
              <a:gd name="connsiteX20" fmla="*/ 268941 w 1319881"/>
              <a:gd name="connsiteY20" fmla="*/ 793376 h 860611"/>
              <a:gd name="connsiteX21" fmla="*/ 255494 w 1319881"/>
              <a:gd name="connsiteY21" fmla="*/ 753035 h 860611"/>
              <a:gd name="connsiteX22" fmla="*/ 134471 w 1319881"/>
              <a:gd name="connsiteY22" fmla="*/ 685800 h 860611"/>
              <a:gd name="connsiteX23" fmla="*/ 26894 w 1319881"/>
              <a:gd name="connsiteY23" fmla="*/ 672353 h 860611"/>
              <a:gd name="connsiteX24" fmla="*/ 0 w 1319881"/>
              <a:gd name="connsiteY24" fmla="*/ 645458 h 86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9881" h="860611">
                <a:moveTo>
                  <a:pt x="1196789" y="0"/>
                </a:moveTo>
                <a:cubicBezTo>
                  <a:pt x="1205754" y="13447"/>
                  <a:pt x="1216455" y="25886"/>
                  <a:pt x="1223683" y="40341"/>
                </a:cubicBezTo>
                <a:cubicBezTo>
                  <a:pt x="1239923" y="72822"/>
                  <a:pt x="1231910" y="95332"/>
                  <a:pt x="1264024" y="121023"/>
                </a:cubicBezTo>
                <a:cubicBezTo>
                  <a:pt x="1275092" y="129878"/>
                  <a:pt x="1290918" y="129988"/>
                  <a:pt x="1304365" y="134470"/>
                </a:cubicBezTo>
                <a:cubicBezTo>
                  <a:pt x="1308847" y="156882"/>
                  <a:pt x="1319881" y="178943"/>
                  <a:pt x="1317812" y="201705"/>
                </a:cubicBezTo>
                <a:cubicBezTo>
                  <a:pt x="1315245" y="229938"/>
                  <a:pt x="1299883" y="255494"/>
                  <a:pt x="1290918" y="282388"/>
                </a:cubicBezTo>
                <a:lnTo>
                  <a:pt x="1277471" y="322729"/>
                </a:lnTo>
                <a:cubicBezTo>
                  <a:pt x="1272989" y="336176"/>
                  <a:pt x="1267462" y="349319"/>
                  <a:pt x="1264024" y="363070"/>
                </a:cubicBezTo>
                <a:cubicBezTo>
                  <a:pt x="1255059" y="398929"/>
                  <a:pt x="1241715" y="433970"/>
                  <a:pt x="1237130" y="470647"/>
                </a:cubicBezTo>
                <a:cubicBezTo>
                  <a:pt x="1228165" y="542365"/>
                  <a:pt x="1229580" y="616161"/>
                  <a:pt x="1210236" y="685800"/>
                </a:cubicBezTo>
                <a:cubicBezTo>
                  <a:pt x="1205910" y="701372"/>
                  <a:pt x="1184663" y="706130"/>
                  <a:pt x="1169894" y="712694"/>
                </a:cubicBezTo>
                <a:cubicBezTo>
                  <a:pt x="1143989" y="724207"/>
                  <a:pt x="1116106" y="730623"/>
                  <a:pt x="1089212" y="739588"/>
                </a:cubicBezTo>
                <a:lnTo>
                  <a:pt x="1048871" y="753035"/>
                </a:lnTo>
                <a:lnTo>
                  <a:pt x="1008530" y="766482"/>
                </a:lnTo>
                <a:cubicBezTo>
                  <a:pt x="981636" y="757517"/>
                  <a:pt x="954741" y="730623"/>
                  <a:pt x="927847" y="739588"/>
                </a:cubicBezTo>
                <a:cubicBezTo>
                  <a:pt x="900953" y="748553"/>
                  <a:pt x="870753" y="750757"/>
                  <a:pt x="847165" y="766482"/>
                </a:cubicBezTo>
                <a:cubicBezTo>
                  <a:pt x="820465" y="784282"/>
                  <a:pt x="768302" y="829279"/>
                  <a:pt x="726141" y="833717"/>
                </a:cubicBezTo>
                <a:cubicBezTo>
                  <a:pt x="654679" y="841239"/>
                  <a:pt x="582706" y="842682"/>
                  <a:pt x="510989" y="847164"/>
                </a:cubicBezTo>
                <a:cubicBezTo>
                  <a:pt x="497542" y="851646"/>
                  <a:pt x="484822" y="860611"/>
                  <a:pt x="470647" y="860611"/>
                </a:cubicBezTo>
                <a:cubicBezTo>
                  <a:pt x="440400" y="860611"/>
                  <a:pt x="334317" y="836959"/>
                  <a:pt x="309283" y="820270"/>
                </a:cubicBezTo>
                <a:lnTo>
                  <a:pt x="268941" y="793376"/>
                </a:lnTo>
                <a:cubicBezTo>
                  <a:pt x="264459" y="779929"/>
                  <a:pt x="265517" y="763058"/>
                  <a:pt x="255494" y="753035"/>
                </a:cubicBezTo>
                <a:cubicBezTo>
                  <a:pt x="230678" y="728219"/>
                  <a:pt x="175805" y="693315"/>
                  <a:pt x="134471" y="685800"/>
                </a:cubicBezTo>
                <a:cubicBezTo>
                  <a:pt x="98916" y="679335"/>
                  <a:pt x="62753" y="676835"/>
                  <a:pt x="26894" y="672353"/>
                </a:cubicBezTo>
                <a:lnTo>
                  <a:pt x="0" y="645458"/>
                </a:lnTo>
              </a:path>
            </a:pathLst>
          </a:cu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 name="Freeform 9"/>
          <p:cNvSpPr/>
          <p:nvPr/>
        </p:nvSpPr>
        <p:spPr>
          <a:xfrm>
            <a:off x="2998694" y="5486400"/>
            <a:ext cx="1102659" cy="363071"/>
          </a:xfrm>
          <a:custGeom>
            <a:avLst/>
            <a:gdLst>
              <a:gd name="connsiteX0" fmla="*/ 1102659 w 1102659"/>
              <a:gd name="connsiteY0" fmla="*/ 363071 h 363071"/>
              <a:gd name="connsiteX1" fmla="*/ 1062318 w 1102659"/>
              <a:gd name="connsiteY1" fmla="*/ 336176 h 363071"/>
              <a:gd name="connsiteX2" fmla="*/ 874059 w 1102659"/>
              <a:gd name="connsiteY2" fmla="*/ 309282 h 363071"/>
              <a:gd name="connsiteX3" fmla="*/ 739588 w 1102659"/>
              <a:gd name="connsiteY3" fmla="*/ 255494 h 363071"/>
              <a:gd name="connsiteX4" fmla="*/ 699247 w 1102659"/>
              <a:gd name="connsiteY4" fmla="*/ 215153 h 363071"/>
              <a:gd name="connsiteX5" fmla="*/ 605118 w 1102659"/>
              <a:gd name="connsiteY5" fmla="*/ 188259 h 363071"/>
              <a:gd name="connsiteX6" fmla="*/ 564777 w 1102659"/>
              <a:gd name="connsiteY6" fmla="*/ 161365 h 363071"/>
              <a:gd name="connsiteX7" fmla="*/ 322730 w 1102659"/>
              <a:gd name="connsiteY7" fmla="*/ 161365 h 363071"/>
              <a:gd name="connsiteX8" fmla="*/ 161365 w 1102659"/>
              <a:gd name="connsiteY8" fmla="*/ 147918 h 363071"/>
              <a:gd name="connsiteX9" fmla="*/ 121024 w 1102659"/>
              <a:gd name="connsiteY9" fmla="*/ 134471 h 363071"/>
              <a:gd name="connsiteX10" fmla="*/ 94130 w 1102659"/>
              <a:gd name="connsiteY10" fmla="*/ 107576 h 363071"/>
              <a:gd name="connsiteX11" fmla="*/ 53788 w 1102659"/>
              <a:gd name="connsiteY11" fmla="*/ 80682 h 363071"/>
              <a:gd name="connsiteX12" fmla="*/ 0 w 1102659"/>
              <a:gd name="connsiteY12" fmla="*/ 0 h 36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2659" h="363071">
                <a:moveTo>
                  <a:pt x="1102659" y="363071"/>
                </a:moveTo>
                <a:cubicBezTo>
                  <a:pt x="1089212" y="354106"/>
                  <a:pt x="1076773" y="343404"/>
                  <a:pt x="1062318" y="336176"/>
                </a:cubicBezTo>
                <a:cubicBezTo>
                  <a:pt x="1010580" y="310307"/>
                  <a:pt x="911844" y="312717"/>
                  <a:pt x="874059" y="309282"/>
                </a:cubicBezTo>
                <a:cubicBezTo>
                  <a:pt x="774360" y="276049"/>
                  <a:pt x="818733" y="295066"/>
                  <a:pt x="739588" y="255494"/>
                </a:cubicBezTo>
                <a:cubicBezTo>
                  <a:pt x="726141" y="242047"/>
                  <a:pt x="715070" y="225702"/>
                  <a:pt x="699247" y="215153"/>
                </a:cubicBezTo>
                <a:cubicBezTo>
                  <a:pt x="687672" y="207437"/>
                  <a:pt x="612291" y="190052"/>
                  <a:pt x="605118" y="188259"/>
                </a:cubicBezTo>
                <a:cubicBezTo>
                  <a:pt x="591671" y="179294"/>
                  <a:pt x="579232" y="168592"/>
                  <a:pt x="564777" y="161365"/>
                </a:cubicBezTo>
                <a:cubicBezTo>
                  <a:pt x="491176" y="124565"/>
                  <a:pt x="392788" y="156694"/>
                  <a:pt x="322730" y="161365"/>
                </a:cubicBezTo>
                <a:cubicBezTo>
                  <a:pt x="268942" y="156883"/>
                  <a:pt x="214866" y="155051"/>
                  <a:pt x="161365" y="147918"/>
                </a:cubicBezTo>
                <a:cubicBezTo>
                  <a:pt x="147315" y="146045"/>
                  <a:pt x="133178" y="141764"/>
                  <a:pt x="121024" y="134471"/>
                </a:cubicBezTo>
                <a:cubicBezTo>
                  <a:pt x="110153" y="127948"/>
                  <a:pt x="104030" y="115496"/>
                  <a:pt x="94130" y="107576"/>
                </a:cubicBezTo>
                <a:cubicBezTo>
                  <a:pt x="81510" y="97480"/>
                  <a:pt x="67235" y="89647"/>
                  <a:pt x="53788" y="80682"/>
                </a:cubicBezTo>
                <a:lnTo>
                  <a:pt x="0" y="0"/>
                </a:lnTo>
              </a:path>
            </a:pathLst>
          </a:cu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1" name="Freeform 10"/>
          <p:cNvSpPr/>
          <p:nvPr/>
        </p:nvSpPr>
        <p:spPr>
          <a:xfrm>
            <a:off x="3025588" y="4666129"/>
            <a:ext cx="1277471" cy="766483"/>
          </a:xfrm>
          <a:custGeom>
            <a:avLst/>
            <a:gdLst>
              <a:gd name="connsiteX0" fmla="*/ 0 w 1277471"/>
              <a:gd name="connsiteY0" fmla="*/ 766483 h 766483"/>
              <a:gd name="connsiteX1" fmla="*/ 80683 w 1277471"/>
              <a:gd name="connsiteY1" fmla="*/ 739589 h 766483"/>
              <a:gd name="connsiteX2" fmla="*/ 121024 w 1277471"/>
              <a:gd name="connsiteY2" fmla="*/ 726142 h 766483"/>
              <a:gd name="connsiteX3" fmla="*/ 174812 w 1277471"/>
              <a:gd name="connsiteY3" fmla="*/ 658906 h 766483"/>
              <a:gd name="connsiteX4" fmla="*/ 188259 w 1277471"/>
              <a:gd name="connsiteY4" fmla="*/ 618565 h 766483"/>
              <a:gd name="connsiteX5" fmla="*/ 215153 w 1277471"/>
              <a:gd name="connsiteY5" fmla="*/ 578224 h 766483"/>
              <a:gd name="connsiteX6" fmla="*/ 255494 w 1277471"/>
              <a:gd name="connsiteY6" fmla="*/ 497542 h 766483"/>
              <a:gd name="connsiteX7" fmla="*/ 295836 w 1277471"/>
              <a:gd name="connsiteY7" fmla="*/ 363071 h 766483"/>
              <a:gd name="connsiteX8" fmla="*/ 309283 w 1277471"/>
              <a:gd name="connsiteY8" fmla="*/ 322730 h 766483"/>
              <a:gd name="connsiteX9" fmla="*/ 322730 w 1277471"/>
              <a:gd name="connsiteY9" fmla="*/ 282389 h 766483"/>
              <a:gd name="connsiteX10" fmla="*/ 363071 w 1277471"/>
              <a:gd name="connsiteY10" fmla="*/ 201706 h 766483"/>
              <a:gd name="connsiteX11" fmla="*/ 376518 w 1277471"/>
              <a:gd name="connsiteY11" fmla="*/ 121024 h 766483"/>
              <a:gd name="connsiteX12" fmla="*/ 389965 w 1277471"/>
              <a:gd name="connsiteY12" fmla="*/ 80683 h 766483"/>
              <a:gd name="connsiteX13" fmla="*/ 470647 w 1277471"/>
              <a:gd name="connsiteY13" fmla="*/ 26895 h 766483"/>
              <a:gd name="connsiteX14" fmla="*/ 497541 w 1277471"/>
              <a:gd name="connsiteY14" fmla="*/ 0 h 766483"/>
              <a:gd name="connsiteX15" fmla="*/ 618565 w 1277471"/>
              <a:gd name="connsiteY15" fmla="*/ 13447 h 766483"/>
              <a:gd name="connsiteX16" fmla="*/ 672353 w 1277471"/>
              <a:gd name="connsiteY16" fmla="*/ 26895 h 766483"/>
              <a:gd name="connsiteX17" fmla="*/ 779930 w 1277471"/>
              <a:gd name="connsiteY17" fmla="*/ 53789 h 766483"/>
              <a:gd name="connsiteX18" fmla="*/ 833718 w 1277471"/>
              <a:gd name="connsiteY18" fmla="*/ 94130 h 766483"/>
              <a:gd name="connsiteX19" fmla="*/ 968188 w 1277471"/>
              <a:gd name="connsiteY19" fmla="*/ 147918 h 766483"/>
              <a:gd name="connsiteX20" fmla="*/ 1062318 w 1277471"/>
              <a:gd name="connsiteY20" fmla="*/ 161365 h 766483"/>
              <a:gd name="connsiteX21" fmla="*/ 1143000 w 1277471"/>
              <a:gd name="connsiteY21" fmla="*/ 188259 h 766483"/>
              <a:gd name="connsiteX22" fmla="*/ 1183341 w 1277471"/>
              <a:gd name="connsiteY22" fmla="*/ 201706 h 766483"/>
              <a:gd name="connsiteX23" fmla="*/ 1237130 w 1277471"/>
              <a:gd name="connsiteY23" fmla="*/ 188259 h 766483"/>
              <a:gd name="connsiteX24" fmla="*/ 1277471 w 1277471"/>
              <a:gd name="connsiteY24" fmla="*/ 174812 h 7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7471" h="766483">
                <a:moveTo>
                  <a:pt x="0" y="766483"/>
                </a:moveTo>
                <a:lnTo>
                  <a:pt x="80683" y="739589"/>
                </a:lnTo>
                <a:lnTo>
                  <a:pt x="121024" y="726142"/>
                </a:lnTo>
                <a:cubicBezTo>
                  <a:pt x="146038" y="701127"/>
                  <a:pt x="157849" y="692831"/>
                  <a:pt x="174812" y="658906"/>
                </a:cubicBezTo>
                <a:cubicBezTo>
                  <a:pt x="181151" y="646228"/>
                  <a:pt x="181920" y="631243"/>
                  <a:pt x="188259" y="618565"/>
                </a:cubicBezTo>
                <a:cubicBezTo>
                  <a:pt x="195487" y="604110"/>
                  <a:pt x="207925" y="592679"/>
                  <a:pt x="215153" y="578224"/>
                </a:cubicBezTo>
                <a:cubicBezTo>
                  <a:pt x="270826" y="466878"/>
                  <a:pt x="178420" y="613154"/>
                  <a:pt x="255494" y="497542"/>
                </a:cubicBezTo>
                <a:cubicBezTo>
                  <a:pt x="275817" y="416247"/>
                  <a:pt x="263095" y="461291"/>
                  <a:pt x="295836" y="363071"/>
                </a:cubicBezTo>
                <a:lnTo>
                  <a:pt x="309283" y="322730"/>
                </a:lnTo>
                <a:cubicBezTo>
                  <a:pt x="313765" y="309283"/>
                  <a:pt x="314868" y="294183"/>
                  <a:pt x="322730" y="282389"/>
                </a:cubicBezTo>
                <a:cubicBezTo>
                  <a:pt x="346907" y="246123"/>
                  <a:pt x="353792" y="243460"/>
                  <a:pt x="363071" y="201706"/>
                </a:cubicBezTo>
                <a:cubicBezTo>
                  <a:pt x="368986" y="175090"/>
                  <a:pt x="370603" y="147640"/>
                  <a:pt x="376518" y="121024"/>
                </a:cubicBezTo>
                <a:cubicBezTo>
                  <a:pt x="379593" y="107187"/>
                  <a:pt x="379942" y="90706"/>
                  <a:pt x="389965" y="80683"/>
                </a:cubicBezTo>
                <a:cubicBezTo>
                  <a:pt x="412821" y="57827"/>
                  <a:pt x="447792" y="49751"/>
                  <a:pt x="470647" y="26895"/>
                </a:cubicBezTo>
                <a:lnTo>
                  <a:pt x="497541" y="0"/>
                </a:lnTo>
                <a:cubicBezTo>
                  <a:pt x="537882" y="4482"/>
                  <a:pt x="578447" y="7275"/>
                  <a:pt x="618565" y="13447"/>
                </a:cubicBezTo>
                <a:cubicBezTo>
                  <a:pt x="636831" y="16257"/>
                  <a:pt x="654312" y="22886"/>
                  <a:pt x="672353" y="26895"/>
                </a:cubicBezTo>
                <a:cubicBezTo>
                  <a:pt x="769723" y="48534"/>
                  <a:pt x="707836" y="29758"/>
                  <a:pt x="779930" y="53789"/>
                </a:cubicBezTo>
                <a:cubicBezTo>
                  <a:pt x="797859" y="67236"/>
                  <a:pt x="814043" y="83398"/>
                  <a:pt x="833718" y="94130"/>
                </a:cubicBezTo>
                <a:cubicBezTo>
                  <a:pt x="837018" y="95930"/>
                  <a:pt x="938587" y="141998"/>
                  <a:pt x="968188" y="147918"/>
                </a:cubicBezTo>
                <a:cubicBezTo>
                  <a:pt x="999268" y="154134"/>
                  <a:pt x="1030941" y="156883"/>
                  <a:pt x="1062318" y="161365"/>
                </a:cubicBezTo>
                <a:lnTo>
                  <a:pt x="1143000" y="188259"/>
                </a:lnTo>
                <a:lnTo>
                  <a:pt x="1183341" y="201706"/>
                </a:lnTo>
                <a:cubicBezTo>
                  <a:pt x="1201271" y="197224"/>
                  <a:pt x="1219360" y="193336"/>
                  <a:pt x="1237130" y="188259"/>
                </a:cubicBezTo>
                <a:cubicBezTo>
                  <a:pt x="1250759" y="184365"/>
                  <a:pt x="1277471" y="174812"/>
                  <a:pt x="1277471" y="174812"/>
                </a:cubicBezTo>
              </a:path>
            </a:pathLst>
          </a:cu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 name="TextBox 11"/>
          <p:cNvSpPr txBox="1"/>
          <p:nvPr/>
        </p:nvSpPr>
        <p:spPr>
          <a:xfrm>
            <a:off x="41565" y="980728"/>
            <a:ext cx="9072000" cy="2899255"/>
          </a:xfrm>
          <a:prstGeom prst="rect">
            <a:avLst/>
          </a:prstGeom>
          <a:solidFill>
            <a:srgbClr val="FFFF00"/>
          </a:solidFill>
          <a:ln w="76200">
            <a:solidFill>
              <a:srgbClr val="FF0000"/>
            </a:solidFill>
          </a:ln>
        </p:spPr>
        <p:txBody>
          <a:bodyPr wrap="square" rtlCol="0">
            <a:spAutoFit/>
          </a:bodyPr>
          <a:lstStyle/>
          <a:p>
            <a:pPr algn="ctr">
              <a:lnSpc>
                <a:spcPct val="95000"/>
              </a:lnSpc>
            </a:pPr>
            <a:r>
              <a:rPr lang="en-AU" sz="3200" b="1" dirty="0" smtClean="0">
                <a:solidFill>
                  <a:schemeClr val="bg1"/>
                </a:solidFill>
              </a:rPr>
              <a:t>Like all men Saul was just “passing through” – he did not find the lost asses (symbol for the multitude of Israel) nor was he to succeed as king because of half measures and broken promises. His failure is a cameo of far too many who came after him!</a:t>
            </a:r>
            <a:endParaRPr lang="en-US"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0"/>
                                        <p:tgtEl>
                                          <p:spTgt spid="7"/>
                                        </p:tgtEl>
                                      </p:cBhvr>
                                    </p:animEffect>
                                  </p:childTnLst>
                                </p:cTn>
                              </p:par>
                            </p:childTnLst>
                          </p:cTn>
                        </p:par>
                        <p:par>
                          <p:cTn id="8" fill="hold">
                            <p:stCondLst>
                              <p:cond delay="3000"/>
                            </p:stCondLst>
                            <p:childTnLst>
                              <p:par>
                                <p:cTn id="9" presetID="22" presetClass="entr" presetSubtype="2"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3000"/>
                                        <p:tgtEl>
                                          <p:spTgt spid="8"/>
                                        </p:tgtEl>
                                      </p:cBhvr>
                                    </p:animEffect>
                                  </p:childTnLst>
                                </p:cTn>
                              </p:par>
                            </p:childTnLst>
                          </p:cTn>
                        </p:par>
                        <p:par>
                          <p:cTn id="12" fill="hold">
                            <p:stCondLst>
                              <p:cond delay="7000"/>
                            </p:stCondLst>
                            <p:childTnLst>
                              <p:par>
                                <p:cTn id="13" presetID="22" presetClass="entr" presetSubtype="2" fill="hold" grpId="0"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3000"/>
                                        <p:tgtEl>
                                          <p:spTgt spid="10"/>
                                        </p:tgtEl>
                                      </p:cBhvr>
                                    </p:animEffect>
                                  </p:childTnLst>
                                </p:cTn>
                              </p:par>
                            </p:childTnLst>
                          </p:cTn>
                        </p:par>
                        <p:par>
                          <p:cTn id="16" fill="hold">
                            <p:stCondLst>
                              <p:cond delay="11000"/>
                            </p:stCondLst>
                            <p:childTnLst>
                              <p:par>
                                <p:cTn id="17" presetID="22" presetClass="entr" presetSubtype="8" fill="hold" grpId="0" nodeType="after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3000"/>
                                        <p:tgtEl>
                                          <p:spTgt spid="11"/>
                                        </p:tgtEl>
                                      </p:cBhvr>
                                    </p:animEffect>
                                  </p:childTnLst>
                                </p:cTn>
                              </p:par>
                            </p:childTnLst>
                          </p:cTn>
                        </p:par>
                        <p:par>
                          <p:cTn id="20" fill="hold">
                            <p:stCondLst>
                              <p:cond delay="15000"/>
                            </p:stCondLst>
                            <p:childTnLst>
                              <p:par>
                                <p:cTn id="21" presetID="53" presetClass="entr" presetSubtype="0" fill="hold" grpId="0" nodeType="afterEffect">
                                  <p:stCondLst>
                                    <p:cond delay="150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 fill="hold"/>
                                        <p:tgtEl>
                                          <p:spTgt spid="12"/>
                                        </p:tgtEl>
                                        <p:attrNameLst>
                                          <p:attrName>ppt_w</p:attrName>
                                        </p:attrNameLst>
                                      </p:cBhvr>
                                      <p:tavLst>
                                        <p:tav tm="0">
                                          <p:val>
                                            <p:fltVal val="0"/>
                                          </p:val>
                                        </p:tav>
                                        <p:tav tm="100000">
                                          <p:val>
                                            <p:strVal val="#ppt_w"/>
                                          </p:val>
                                        </p:tav>
                                      </p:tavLst>
                                    </p:anim>
                                    <p:anim calcmode="lin" valueType="num">
                                      <p:cBhvr>
                                        <p:cTn id="24" dur="2000" fill="hold"/>
                                        <p:tgtEl>
                                          <p:spTgt spid="12"/>
                                        </p:tgtEl>
                                        <p:attrNameLst>
                                          <p:attrName>ppt_h</p:attrName>
                                        </p:attrNameLst>
                                      </p:cBhvr>
                                      <p:tavLst>
                                        <p:tav tm="0">
                                          <p:val>
                                            <p:fltVal val="0"/>
                                          </p:val>
                                        </p:tav>
                                        <p:tav tm="100000">
                                          <p:val>
                                            <p:strVal val="#ppt_h"/>
                                          </p:val>
                                        </p:tav>
                                      </p:tavLst>
                                    </p:anim>
                                    <p:animEffect transition="in" filter="fade">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40341"/>
            <a:ext cx="9144000" cy="1285860"/>
          </a:xfrm>
        </p:spPr>
        <p:txBody>
          <a:bodyPr/>
          <a:lstStyle/>
          <a:p>
            <a:r>
              <a:rPr lang="en-AU" sz="4400" dirty="0" smtClean="0"/>
              <a:t>Our first sight of Saul</a:t>
            </a:r>
            <a:br>
              <a:rPr lang="en-AU" sz="4400" dirty="0" smtClean="0"/>
            </a:br>
            <a:r>
              <a:rPr lang="en-AU" dirty="0" smtClean="0">
                <a:ln w="22225">
                  <a:solidFill>
                    <a:schemeClr val="tx1"/>
                  </a:solidFill>
                </a:ln>
                <a:solidFill>
                  <a:srgbClr val="FF0000"/>
                </a:solidFill>
                <a:effectLst/>
              </a:rPr>
              <a:t>1 Sam. 9:5-14</a:t>
            </a:r>
            <a:endParaRPr lang="en-AU" dirty="0">
              <a:ln w="22225">
                <a:solidFill>
                  <a:schemeClr val="tx1"/>
                </a:solidFill>
              </a:ln>
              <a:solidFill>
                <a:srgbClr val="FF0000"/>
              </a:solidFill>
              <a:effectLst/>
            </a:endParaRPr>
          </a:p>
        </p:txBody>
      </p:sp>
      <p:sp>
        <p:nvSpPr>
          <p:cNvPr id="90115" name="Rectangle 3"/>
          <p:cNvSpPr>
            <a:spLocks noGrp="1" noChangeArrowheads="1"/>
          </p:cNvSpPr>
          <p:nvPr>
            <p:ph type="subTitle" idx="1"/>
          </p:nvPr>
        </p:nvSpPr>
        <p:spPr>
          <a:xfrm>
            <a:off x="250825" y="1285860"/>
            <a:ext cx="8713788" cy="5219177"/>
          </a:xfrm>
        </p:spPr>
        <p:txBody>
          <a:bodyPr/>
          <a:lstStyle/>
          <a:p>
            <a:pPr marL="533400" indent="-533400">
              <a:lnSpc>
                <a:spcPct val="95000"/>
              </a:lnSpc>
            </a:pPr>
            <a:r>
              <a:rPr lang="en-AU" dirty="0" smtClean="0">
                <a:ln w="22225">
                  <a:solidFill>
                    <a:schemeClr val="tx1"/>
                  </a:solidFill>
                </a:ln>
                <a:solidFill>
                  <a:srgbClr val="FF0000"/>
                </a:solidFill>
              </a:rPr>
              <a:t>V.5</a:t>
            </a:r>
            <a:r>
              <a:rPr lang="en-AU" dirty="0" smtClean="0"/>
              <a:t> - </a:t>
            </a:r>
            <a:r>
              <a:rPr lang="en-AU" dirty="0" smtClean="0">
                <a:solidFill>
                  <a:srgbClr val="00FF00"/>
                </a:solidFill>
              </a:rPr>
              <a:t>"take thought" </a:t>
            </a:r>
            <a:r>
              <a:rPr lang="en-AU" dirty="0" smtClean="0"/>
              <a:t>- </a:t>
            </a:r>
            <a:r>
              <a:rPr lang="en-AU" i="1" dirty="0" err="1" smtClean="0"/>
              <a:t>da'ag</a:t>
            </a:r>
            <a:r>
              <a:rPr lang="en-AU" dirty="0" smtClean="0"/>
              <a:t> - become anxious.</a:t>
            </a:r>
          </a:p>
          <a:p>
            <a:pPr marL="533400" indent="-533400">
              <a:lnSpc>
                <a:spcPct val="95000"/>
              </a:lnSpc>
            </a:pPr>
            <a:r>
              <a:rPr lang="en-AU" dirty="0" smtClean="0">
                <a:ln w="22225">
                  <a:solidFill>
                    <a:schemeClr val="tx1"/>
                  </a:solidFill>
                </a:ln>
                <a:solidFill>
                  <a:srgbClr val="FF0000"/>
                </a:solidFill>
              </a:rPr>
              <a:t>V.6</a:t>
            </a:r>
            <a:r>
              <a:rPr lang="en-AU" dirty="0" smtClean="0">
                <a:ln>
                  <a:solidFill>
                    <a:schemeClr val="tx1"/>
                  </a:solidFill>
                </a:ln>
                <a:solidFill>
                  <a:srgbClr val="FF0000"/>
                </a:solidFill>
              </a:rPr>
              <a:t> </a:t>
            </a:r>
            <a:r>
              <a:rPr lang="en-AU" dirty="0" smtClean="0"/>
              <a:t>- </a:t>
            </a:r>
            <a:r>
              <a:rPr lang="en-AU" dirty="0" smtClean="0">
                <a:solidFill>
                  <a:srgbClr val="00FF00"/>
                </a:solidFill>
              </a:rPr>
              <a:t>"honourable" </a:t>
            </a:r>
            <a:r>
              <a:rPr lang="en-AU" dirty="0" smtClean="0"/>
              <a:t>- </a:t>
            </a:r>
            <a:r>
              <a:rPr lang="en-AU" i="1" dirty="0" err="1" smtClean="0"/>
              <a:t>kabed</a:t>
            </a:r>
            <a:r>
              <a:rPr lang="en-AU" dirty="0" smtClean="0"/>
              <a:t> - heavy, weighty; hence honourable.</a:t>
            </a:r>
          </a:p>
          <a:p>
            <a:pPr marL="533400" indent="-533400">
              <a:lnSpc>
                <a:spcPct val="95000"/>
              </a:lnSpc>
            </a:pPr>
            <a:r>
              <a:rPr lang="en-AU" dirty="0" smtClean="0">
                <a:solidFill>
                  <a:srgbClr val="00FF00"/>
                </a:solidFill>
              </a:rPr>
              <a:t>"way" </a:t>
            </a:r>
            <a:r>
              <a:rPr lang="en-AU" dirty="0" smtClean="0"/>
              <a:t>- </a:t>
            </a:r>
            <a:r>
              <a:rPr lang="en-AU" i="1" dirty="0" err="1" smtClean="0"/>
              <a:t>derek</a:t>
            </a:r>
            <a:r>
              <a:rPr lang="en-AU" dirty="0" smtClean="0"/>
              <a:t> - a road (as trodden); figuratively a course of life or mode of action – </a:t>
            </a:r>
            <a:r>
              <a:rPr lang="en-AU" dirty="0" smtClean="0">
                <a:ln w="22225">
                  <a:solidFill>
                    <a:schemeClr val="tx1"/>
                  </a:solidFill>
                </a:ln>
                <a:solidFill>
                  <a:srgbClr val="FF0000"/>
                </a:solidFill>
              </a:rPr>
              <a:t>V.8</a:t>
            </a:r>
            <a:r>
              <a:rPr lang="en-AU" dirty="0" smtClean="0"/>
              <a:t>.</a:t>
            </a:r>
          </a:p>
          <a:p>
            <a:pPr marL="533400" indent="-533400">
              <a:lnSpc>
                <a:spcPct val="95000"/>
              </a:lnSpc>
            </a:pPr>
            <a:r>
              <a:rPr lang="en-AU" dirty="0" smtClean="0">
                <a:solidFill>
                  <a:srgbClr val="00FF00"/>
                </a:solidFill>
              </a:rPr>
              <a:t>"we should go" </a:t>
            </a:r>
            <a:r>
              <a:rPr lang="en-AU" dirty="0" smtClean="0"/>
              <a:t>- </a:t>
            </a:r>
            <a:r>
              <a:rPr lang="en-AU" i="1" dirty="0" err="1" smtClean="0"/>
              <a:t>halak</a:t>
            </a:r>
            <a:r>
              <a:rPr lang="en-AU" dirty="0" smtClean="0"/>
              <a:t> - walk.</a:t>
            </a:r>
          </a:p>
          <a:p>
            <a:pPr marL="533400" indent="-533400">
              <a:lnSpc>
                <a:spcPct val="95000"/>
              </a:lnSpc>
            </a:pPr>
            <a:r>
              <a:rPr lang="en-AU" dirty="0" smtClean="0">
                <a:ln w="22225">
                  <a:solidFill>
                    <a:schemeClr val="tx1"/>
                  </a:solidFill>
                </a:ln>
                <a:solidFill>
                  <a:srgbClr val="FF0000"/>
                </a:solidFill>
              </a:rPr>
              <a:t>V.7</a:t>
            </a:r>
            <a:r>
              <a:rPr lang="en-AU" dirty="0" smtClean="0">
                <a:ln>
                  <a:solidFill>
                    <a:schemeClr val="tx1"/>
                  </a:solidFill>
                </a:ln>
                <a:solidFill>
                  <a:srgbClr val="FF0000"/>
                </a:solidFill>
              </a:rPr>
              <a:t> </a:t>
            </a:r>
            <a:r>
              <a:rPr lang="en-AU" dirty="0" smtClean="0"/>
              <a:t>– </a:t>
            </a:r>
            <a:r>
              <a:rPr lang="en-AU" dirty="0" smtClean="0">
                <a:solidFill>
                  <a:srgbClr val="00FF00"/>
                </a:solidFill>
              </a:rPr>
              <a:t>“what shall we bring” </a:t>
            </a:r>
            <a:r>
              <a:rPr lang="en-AU" dirty="0" smtClean="0"/>
              <a:t>– </a:t>
            </a:r>
            <a:r>
              <a:rPr lang="en-AU" dirty="0" err="1" smtClean="0"/>
              <a:t>Judaistic</a:t>
            </a:r>
            <a:r>
              <a:rPr lang="en-AU" dirty="0" smtClean="0"/>
              <a:t> spirit.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40341"/>
            <a:ext cx="9144000" cy="1285860"/>
          </a:xfrm>
        </p:spPr>
        <p:txBody>
          <a:bodyPr/>
          <a:lstStyle/>
          <a:p>
            <a:r>
              <a:rPr lang="en-AU" sz="4400" dirty="0" smtClean="0"/>
              <a:t>Our first sight of Saul</a:t>
            </a:r>
            <a:br>
              <a:rPr lang="en-AU" sz="4400" dirty="0" smtClean="0"/>
            </a:br>
            <a:r>
              <a:rPr lang="en-AU" dirty="0" smtClean="0">
                <a:ln w="22225">
                  <a:solidFill>
                    <a:schemeClr val="tx1"/>
                  </a:solidFill>
                </a:ln>
                <a:solidFill>
                  <a:srgbClr val="FF0000"/>
                </a:solidFill>
                <a:effectLst/>
              </a:rPr>
              <a:t>1 Sam. 9:7-14</a:t>
            </a:r>
            <a:endParaRPr lang="en-AU" dirty="0">
              <a:ln w="22225">
                <a:solidFill>
                  <a:schemeClr val="tx1"/>
                </a:solidFill>
              </a:ln>
              <a:solidFill>
                <a:srgbClr val="FF0000"/>
              </a:solidFill>
              <a:effectLst/>
            </a:endParaRPr>
          </a:p>
        </p:txBody>
      </p:sp>
      <p:sp>
        <p:nvSpPr>
          <p:cNvPr id="90115" name="Rectangle 3"/>
          <p:cNvSpPr>
            <a:spLocks noGrp="1" noChangeArrowheads="1"/>
          </p:cNvSpPr>
          <p:nvPr>
            <p:ph type="subTitle" idx="1"/>
          </p:nvPr>
        </p:nvSpPr>
        <p:spPr>
          <a:xfrm>
            <a:off x="250825" y="1285860"/>
            <a:ext cx="8713788" cy="5219177"/>
          </a:xfrm>
        </p:spPr>
        <p:txBody>
          <a:bodyPr/>
          <a:lstStyle/>
          <a:p>
            <a:pPr marL="533400" indent="-533400">
              <a:lnSpc>
                <a:spcPct val="95000"/>
              </a:lnSpc>
            </a:pPr>
            <a:r>
              <a:rPr lang="en-AU" dirty="0" smtClean="0">
                <a:ln w="22225">
                  <a:solidFill>
                    <a:schemeClr val="tx1"/>
                  </a:solidFill>
                </a:ln>
                <a:solidFill>
                  <a:srgbClr val="FF0000"/>
                </a:solidFill>
              </a:rPr>
              <a:t>V.7</a:t>
            </a:r>
            <a:r>
              <a:rPr lang="en-AU" dirty="0" smtClean="0"/>
              <a:t> - </a:t>
            </a:r>
            <a:r>
              <a:rPr lang="en-AU" dirty="0" smtClean="0">
                <a:solidFill>
                  <a:srgbClr val="00FF00"/>
                </a:solidFill>
              </a:rPr>
              <a:t>"the bread (food) is spent in our vessels" </a:t>
            </a:r>
            <a:r>
              <a:rPr lang="en-AU" dirty="0" smtClean="0"/>
              <a:t>- Cp. principle </a:t>
            </a:r>
            <a:r>
              <a:rPr lang="en-AU" dirty="0" smtClean="0">
                <a:ln w="22225">
                  <a:solidFill>
                    <a:schemeClr val="tx1"/>
                  </a:solidFill>
                </a:ln>
                <a:solidFill>
                  <a:srgbClr val="FF0000"/>
                </a:solidFill>
              </a:rPr>
              <a:t>Matt. 25:1-13</a:t>
            </a:r>
            <a:r>
              <a:rPr lang="en-AU" dirty="0" smtClean="0"/>
              <a:t>.</a:t>
            </a:r>
          </a:p>
          <a:p>
            <a:pPr marL="533400" indent="-533400">
              <a:lnSpc>
                <a:spcPct val="95000"/>
              </a:lnSpc>
            </a:pPr>
            <a:r>
              <a:rPr lang="en-AU" dirty="0" smtClean="0">
                <a:solidFill>
                  <a:srgbClr val="00FF00"/>
                </a:solidFill>
              </a:rPr>
              <a:t>"present" </a:t>
            </a:r>
            <a:r>
              <a:rPr lang="en-AU" dirty="0" smtClean="0"/>
              <a:t>- </a:t>
            </a:r>
            <a:r>
              <a:rPr lang="en-AU" i="1" dirty="0" err="1" smtClean="0"/>
              <a:t>teshurah</a:t>
            </a:r>
            <a:r>
              <a:rPr lang="en-AU" i="1" dirty="0" smtClean="0"/>
              <a:t> </a:t>
            </a:r>
            <a:r>
              <a:rPr lang="en-AU" dirty="0" smtClean="0"/>
              <a:t>(only </a:t>
            </a:r>
            <a:r>
              <a:rPr lang="en-AU" dirty="0" err="1" smtClean="0"/>
              <a:t>occ</a:t>
            </a:r>
            <a:r>
              <a:rPr lang="en-AU" dirty="0" smtClean="0"/>
              <a:t>.) - gift.</a:t>
            </a:r>
          </a:p>
          <a:p>
            <a:pPr marL="533400" indent="-533400">
              <a:lnSpc>
                <a:spcPct val="95000"/>
              </a:lnSpc>
            </a:pPr>
            <a:r>
              <a:rPr lang="en-AU" dirty="0" smtClean="0">
                <a:ln w="22225">
                  <a:solidFill>
                    <a:schemeClr val="tx1"/>
                  </a:solidFill>
                </a:ln>
                <a:solidFill>
                  <a:srgbClr val="FF0000"/>
                </a:solidFill>
              </a:rPr>
              <a:t>V.8</a:t>
            </a:r>
            <a:r>
              <a:rPr lang="en-AU" dirty="0" smtClean="0">
                <a:ln>
                  <a:solidFill>
                    <a:schemeClr val="tx1"/>
                  </a:solidFill>
                </a:ln>
                <a:solidFill>
                  <a:srgbClr val="FF0000"/>
                </a:solidFill>
              </a:rPr>
              <a:t> </a:t>
            </a:r>
            <a:r>
              <a:rPr lang="en-AU" dirty="0" smtClean="0"/>
              <a:t>- </a:t>
            </a:r>
            <a:r>
              <a:rPr lang="en-AU" dirty="0" smtClean="0">
                <a:solidFill>
                  <a:srgbClr val="00FF00"/>
                </a:solidFill>
              </a:rPr>
              <a:t>"fourth part of a shekel of silver" </a:t>
            </a:r>
            <a:r>
              <a:rPr lang="en-AU" dirty="0" smtClean="0"/>
              <a:t>- Silver is the symbol for </a:t>
            </a:r>
            <a:r>
              <a:rPr lang="en-AU" dirty="0" smtClean="0">
                <a:solidFill>
                  <a:srgbClr val="FFFF00"/>
                </a:solidFill>
              </a:rPr>
              <a:t>redemption</a:t>
            </a:r>
            <a:r>
              <a:rPr lang="en-AU" dirty="0" smtClean="0"/>
              <a:t>. Under the Law every Israelite had to pay a "half shekel of the sanctuary" at census - </a:t>
            </a:r>
            <a:r>
              <a:rPr lang="en-AU" dirty="0" smtClean="0">
                <a:ln w="22225">
                  <a:solidFill>
                    <a:schemeClr val="tx1"/>
                  </a:solidFill>
                </a:ln>
                <a:solidFill>
                  <a:srgbClr val="FF0000"/>
                </a:solidFill>
              </a:rPr>
              <a:t>Ex. 30:13-15</a:t>
            </a:r>
            <a:r>
              <a:rPr lang="en-AU" dirty="0" smtClean="0"/>
              <a:t>.</a:t>
            </a:r>
            <a:endParaRPr lang="en-AU" dirty="0" smtClean="0">
              <a:solidFill>
                <a:srgbClr val="FFC000"/>
              </a:solidFill>
            </a:endParaRPr>
          </a:p>
          <a:p>
            <a:pPr marL="533400" indent="-533400">
              <a:lnSpc>
                <a:spcPct val="95000"/>
              </a:lnSpc>
            </a:pPr>
            <a:r>
              <a:rPr lang="en-AU" dirty="0" smtClean="0">
                <a:ln w="22225">
                  <a:solidFill>
                    <a:schemeClr val="tx1"/>
                  </a:solidFill>
                </a:ln>
                <a:solidFill>
                  <a:srgbClr val="FF0000"/>
                </a:solidFill>
              </a:rPr>
              <a:t>V.10</a:t>
            </a:r>
            <a:r>
              <a:rPr lang="en-AU" dirty="0" smtClean="0">
                <a:ln>
                  <a:solidFill>
                    <a:schemeClr val="tx1"/>
                  </a:solidFill>
                </a:ln>
                <a:solidFill>
                  <a:srgbClr val="FF0000"/>
                </a:solidFill>
              </a:rPr>
              <a:t> </a:t>
            </a:r>
            <a:r>
              <a:rPr lang="en-AU" dirty="0" smtClean="0"/>
              <a:t>- </a:t>
            </a:r>
            <a:r>
              <a:rPr lang="en-AU" dirty="0" smtClean="0">
                <a:solidFill>
                  <a:srgbClr val="00FF00"/>
                </a:solidFill>
              </a:rPr>
              <a:t>"Well said" </a:t>
            </a:r>
            <a:r>
              <a:rPr lang="en-AU" dirty="0" smtClean="0"/>
              <a:t>- Saul agrees with the proposal to offer 'half price'.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68050"/>
            <a:ext cx="9144000" cy="1316957"/>
          </a:xfrm>
        </p:spPr>
        <p:txBody>
          <a:bodyPr/>
          <a:lstStyle/>
          <a:p>
            <a:pPr>
              <a:lnSpc>
                <a:spcPct val="90000"/>
              </a:lnSpc>
            </a:pPr>
            <a:r>
              <a:rPr lang="en-AU" sz="4400" dirty="0" smtClean="0"/>
              <a:t>Our first sight of Saul</a:t>
            </a:r>
            <a:br>
              <a:rPr lang="en-AU" sz="4400" dirty="0" smtClean="0"/>
            </a:br>
            <a:r>
              <a:rPr lang="en-AU" dirty="0" smtClean="0">
                <a:ln w="22225">
                  <a:solidFill>
                    <a:schemeClr val="tx1"/>
                  </a:solidFill>
                </a:ln>
                <a:solidFill>
                  <a:srgbClr val="FF0000"/>
                </a:solidFill>
                <a:effectLst/>
              </a:rPr>
              <a:t>1 Sam. 9:13-14</a:t>
            </a:r>
            <a:endParaRPr lang="en-AU" dirty="0">
              <a:ln w="22225">
                <a:solidFill>
                  <a:schemeClr val="tx1"/>
                </a:solidFill>
              </a:ln>
              <a:solidFill>
                <a:srgbClr val="FF0000"/>
              </a:solidFill>
              <a:effectLst/>
            </a:endParaRPr>
          </a:p>
        </p:txBody>
      </p:sp>
      <p:sp>
        <p:nvSpPr>
          <p:cNvPr id="90115" name="Rectangle 3"/>
          <p:cNvSpPr>
            <a:spLocks noGrp="1" noChangeArrowheads="1"/>
          </p:cNvSpPr>
          <p:nvPr>
            <p:ph type="subTitle" idx="1"/>
          </p:nvPr>
        </p:nvSpPr>
        <p:spPr>
          <a:xfrm>
            <a:off x="181550" y="1424533"/>
            <a:ext cx="8713788" cy="4790549"/>
          </a:xfrm>
        </p:spPr>
        <p:txBody>
          <a:bodyPr/>
          <a:lstStyle/>
          <a:p>
            <a:pPr marL="533400" indent="-533400">
              <a:lnSpc>
                <a:spcPct val="95000"/>
              </a:lnSpc>
            </a:pPr>
            <a:r>
              <a:rPr lang="en-AU" dirty="0" smtClean="0">
                <a:ln w="22225">
                  <a:solidFill>
                    <a:schemeClr val="tx1"/>
                  </a:solidFill>
                </a:ln>
                <a:solidFill>
                  <a:srgbClr val="FF0000"/>
                </a:solidFill>
              </a:rPr>
              <a:t>V.13</a:t>
            </a:r>
            <a:r>
              <a:rPr lang="en-AU" dirty="0" smtClean="0"/>
              <a:t> - </a:t>
            </a:r>
            <a:r>
              <a:rPr lang="en-AU" dirty="0" smtClean="0">
                <a:solidFill>
                  <a:srgbClr val="00FF00"/>
                </a:solidFill>
              </a:rPr>
              <a:t>"for the people will not eat until he come" </a:t>
            </a:r>
            <a:r>
              <a:rPr lang="en-AU" dirty="0" smtClean="0"/>
              <a:t>- This was an object lesson for Saul. He was to continue to do things in half measures - see his first failure - </a:t>
            </a:r>
            <a:r>
              <a:rPr lang="en-AU" dirty="0" smtClean="0">
                <a:ln w="22225">
                  <a:solidFill>
                    <a:schemeClr val="tx1"/>
                  </a:solidFill>
                </a:ln>
                <a:solidFill>
                  <a:srgbClr val="FF0000"/>
                </a:solidFill>
              </a:rPr>
              <a:t>1 Sam. 13:8-10</a:t>
            </a:r>
            <a:r>
              <a:rPr lang="en-AU" dirty="0" smtClean="0"/>
              <a:t>.</a:t>
            </a:r>
          </a:p>
          <a:p>
            <a:pPr marL="533400" indent="-533400">
              <a:lnSpc>
                <a:spcPct val="95000"/>
              </a:lnSpc>
            </a:pPr>
            <a:r>
              <a:rPr lang="en-AU" dirty="0" smtClean="0"/>
              <a:t>Samuel arrived (</a:t>
            </a:r>
            <a:r>
              <a:rPr lang="en-AU" dirty="0" smtClean="0">
                <a:ln w="22225">
                  <a:solidFill>
                    <a:schemeClr val="tx1"/>
                  </a:solidFill>
                </a:ln>
                <a:solidFill>
                  <a:srgbClr val="FF0000"/>
                </a:solidFill>
              </a:rPr>
              <a:t>V.14</a:t>
            </a:r>
            <a:r>
              <a:rPr lang="en-AU" dirty="0" smtClean="0"/>
              <a:t>) to bless the sacrifice – Saul saw it with his own eyes! Would Samuel fail to keep his promise to Saul? – </a:t>
            </a:r>
            <a:r>
              <a:rPr lang="en-AU" dirty="0" smtClean="0">
                <a:ln w="22225">
                  <a:solidFill>
                    <a:schemeClr val="tx1"/>
                  </a:solidFill>
                </a:ln>
                <a:solidFill>
                  <a:srgbClr val="FF0000"/>
                </a:solidFill>
              </a:rPr>
              <a:t>1 Sam. 10:8</a:t>
            </a:r>
            <a:r>
              <a:rPr lang="en-AU"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0"/>
            <a:ext cx="9144000" cy="1000108"/>
          </a:xfrm>
        </p:spPr>
        <p:txBody>
          <a:bodyPr/>
          <a:lstStyle/>
          <a:p>
            <a:r>
              <a:rPr lang="en-AU" sz="4400" dirty="0" smtClean="0"/>
              <a:t>1st encounter - Samuel and Saul</a:t>
            </a:r>
            <a:endParaRPr lang="en-AU" sz="4400" dirty="0">
              <a:solidFill>
                <a:srgbClr val="FF0000"/>
              </a:solidFill>
            </a:endParaRPr>
          </a:p>
        </p:txBody>
      </p:sp>
      <p:sp>
        <p:nvSpPr>
          <p:cNvPr id="90115" name="Rectangle 3"/>
          <p:cNvSpPr>
            <a:spLocks noGrp="1" noChangeArrowheads="1"/>
          </p:cNvSpPr>
          <p:nvPr>
            <p:ph type="subTitle" idx="1"/>
          </p:nvPr>
        </p:nvSpPr>
        <p:spPr>
          <a:xfrm>
            <a:off x="142844" y="1001332"/>
            <a:ext cx="8786874" cy="5572164"/>
          </a:xfrm>
        </p:spPr>
        <p:txBody>
          <a:bodyPr/>
          <a:lstStyle/>
          <a:p>
            <a:pPr marL="533400" indent="-533400">
              <a:lnSpc>
                <a:spcPct val="95000"/>
              </a:lnSpc>
              <a:spcBef>
                <a:spcPts val="400"/>
              </a:spcBef>
            </a:pPr>
            <a:r>
              <a:rPr lang="en-AU" dirty="0" smtClean="0">
                <a:ln w="22225">
                  <a:solidFill>
                    <a:schemeClr val="tx1"/>
                  </a:solidFill>
                </a:ln>
                <a:solidFill>
                  <a:srgbClr val="FF0000"/>
                </a:solidFill>
              </a:rPr>
              <a:t>1 Sam. 9:15 </a:t>
            </a:r>
            <a:r>
              <a:rPr lang="en-AU" dirty="0" smtClean="0"/>
              <a:t>- </a:t>
            </a:r>
            <a:r>
              <a:rPr lang="en-AU" dirty="0" smtClean="0">
                <a:solidFill>
                  <a:srgbClr val="00FF00"/>
                </a:solidFill>
              </a:rPr>
              <a:t>"in his ear" </a:t>
            </a:r>
            <a:r>
              <a:rPr lang="en-AU" dirty="0" smtClean="0"/>
              <a:t>- So it must be with leaders in Israel - </a:t>
            </a:r>
            <a:r>
              <a:rPr lang="en-AU" dirty="0" err="1" smtClean="0">
                <a:ln w="22225">
                  <a:solidFill>
                    <a:schemeClr val="tx1"/>
                  </a:solidFill>
                </a:ln>
                <a:solidFill>
                  <a:srgbClr val="FF0000"/>
                </a:solidFill>
              </a:rPr>
              <a:t>Isa</a:t>
            </a:r>
            <a:r>
              <a:rPr lang="en-AU" dirty="0" smtClean="0">
                <a:ln w="22225">
                  <a:solidFill>
                    <a:schemeClr val="tx1"/>
                  </a:solidFill>
                </a:ln>
                <a:solidFill>
                  <a:srgbClr val="FF0000"/>
                </a:solidFill>
              </a:rPr>
              <a:t>. 50:4-5</a:t>
            </a:r>
            <a:r>
              <a:rPr lang="en-AU" dirty="0" smtClean="0"/>
              <a:t>.</a:t>
            </a:r>
          </a:p>
          <a:p>
            <a:pPr marL="533400" indent="-533400">
              <a:lnSpc>
                <a:spcPct val="95000"/>
              </a:lnSpc>
              <a:spcBef>
                <a:spcPts val="400"/>
              </a:spcBef>
            </a:pPr>
            <a:r>
              <a:rPr lang="en-AU" dirty="0" smtClean="0">
                <a:ln w="22225">
                  <a:solidFill>
                    <a:schemeClr val="tx1"/>
                  </a:solidFill>
                </a:ln>
                <a:solidFill>
                  <a:srgbClr val="FF0000"/>
                </a:solidFill>
              </a:rPr>
              <a:t>V.16 </a:t>
            </a:r>
            <a:r>
              <a:rPr lang="en-AU" dirty="0" smtClean="0"/>
              <a:t>- </a:t>
            </a:r>
            <a:r>
              <a:rPr lang="en-AU" dirty="0" smtClean="0">
                <a:solidFill>
                  <a:srgbClr val="00FF00"/>
                </a:solidFill>
              </a:rPr>
              <a:t>"anoint" </a:t>
            </a:r>
            <a:r>
              <a:rPr lang="en-AU" dirty="0" smtClean="0"/>
              <a:t>- </a:t>
            </a:r>
            <a:r>
              <a:rPr lang="en-AU" i="1" dirty="0" err="1" smtClean="0"/>
              <a:t>mashach</a:t>
            </a:r>
            <a:r>
              <a:rPr lang="en-AU" dirty="0" smtClean="0"/>
              <a:t> (the root of </a:t>
            </a:r>
            <a:r>
              <a:rPr lang="en-AU" i="1" dirty="0" err="1" smtClean="0"/>
              <a:t>mashiyach</a:t>
            </a:r>
            <a:r>
              <a:rPr lang="en-AU" dirty="0" smtClean="0"/>
              <a:t> - "Messiah") - to smear, anoint with oil (the Word). </a:t>
            </a:r>
          </a:p>
          <a:p>
            <a:pPr marL="533400" indent="-533400">
              <a:lnSpc>
                <a:spcPct val="95000"/>
              </a:lnSpc>
              <a:spcBef>
                <a:spcPts val="400"/>
              </a:spcBef>
            </a:pPr>
            <a:r>
              <a:rPr lang="en-AU" dirty="0" smtClean="0">
                <a:solidFill>
                  <a:srgbClr val="00FF00"/>
                </a:solidFill>
              </a:rPr>
              <a:t>"captain" </a:t>
            </a:r>
            <a:r>
              <a:rPr lang="en-AU" dirty="0" smtClean="0"/>
              <a:t>- </a:t>
            </a:r>
            <a:r>
              <a:rPr lang="en-AU" i="1" dirty="0" err="1" smtClean="0"/>
              <a:t>nagiyd</a:t>
            </a:r>
            <a:r>
              <a:rPr lang="en-AU" dirty="0" smtClean="0"/>
              <a:t> - leader, ruler, captain, prince. Title of Christ - </a:t>
            </a:r>
            <a:r>
              <a:rPr lang="en-AU" dirty="0" err="1" smtClean="0">
                <a:ln w="22225">
                  <a:solidFill>
                    <a:schemeClr val="tx1"/>
                  </a:solidFill>
                </a:ln>
                <a:solidFill>
                  <a:srgbClr val="FF0000"/>
                </a:solidFill>
              </a:rPr>
              <a:t>Isa</a:t>
            </a:r>
            <a:r>
              <a:rPr lang="en-AU" dirty="0" smtClean="0">
                <a:ln w="22225">
                  <a:solidFill>
                    <a:schemeClr val="tx1"/>
                  </a:solidFill>
                </a:ln>
                <a:solidFill>
                  <a:srgbClr val="FF0000"/>
                </a:solidFill>
              </a:rPr>
              <a:t>. 55:4</a:t>
            </a:r>
            <a:r>
              <a:rPr lang="en-AU" dirty="0" smtClean="0"/>
              <a:t>.</a:t>
            </a:r>
          </a:p>
          <a:p>
            <a:pPr marL="533400" indent="-533400">
              <a:lnSpc>
                <a:spcPct val="95000"/>
              </a:lnSpc>
              <a:spcBef>
                <a:spcPts val="400"/>
              </a:spcBef>
            </a:pPr>
            <a:r>
              <a:rPr lang="en-AU" dirty="0" smtClean="0">
                <a:solidFill>
                  <a:srgbClr val="00FF00"/>
                </a:solidFill>
              </a:rPr>
              <a:t>"save" </a:t>
            </a:r>
            <a:r>
              <a:rPr lang="en-AU" dirty="0" smtClean="0"/>
              <a:t>- </a:t>
            </a:r>
            <a:r>
              <a:rPr lang="en-AU" i="1" dirty="0" err="1" smtClean="0"/>
              <a:t>yasha</a:t>
            </a:r>
            <a:r>
              <a:rPr lang="en-AU" dirty="0" smtClean="0"/>
              <a:t> (part of the name Joshua) - to save, deliver.</a:t>
            </a:r>
          </a:p>
          <a:p>
            <a:pPr marL="533400" indent="-533400">
              <a:lnSpc>
                <a:spcPct val="95000"/>
              </a:lnSpc>
              <a:spcBef>
                <a:spcPts val="400"/>
              </a:spcBef>
            </a:pPr>
            <a:r>
              <a:rPr lang="en-AU" dirty="0" smtClean="0">
                <a:solidFill>
                  <a:srgbClr val="00FF00"/>
                </a:solidFill>
              </a:rPr>
              <a:t>"Philistines" </a:t>
            </a:r>
            <a:r>
              <a:rPr lang="en-AU" dirty="0" smtClean="0"/>
              <a:t>- "rollers in the dust" = the flesh (uncircumcised).</a:t>
            </a:r>
          </a:p>
          <a:p>
            <a:pPr marL="533400" indent="-533400">
              <a:lnSpc>
                <a:spcPct val="95000"/>
              </a:lnSpc>
              <a:spcBef>
                <a:spcPts val="400"/>
              </a:spcBef>
            </a:pP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0"/>
            <a:ext cx="9144000" cy="1000108"/>
          </a:xfrm>
        </p:spPr>
        <p:txBody>
          <a:bodyPr/>
          <a:lstStyle/>
          <a:p>
            <a:r>
              <a:rPr lang="en-AU" sz="4400" dirty="0" smtClean="0"/>
              <a:t>The Divine plan for Saul</a:t>
            </a:r>
            <a:endParaRPr lang="en-AU" sz="4400" dirty="0">
              <a:solidFill>
                <a:srgbClr val="FF0000"/>
              </a:solidFill>
            </a:endParaRPr>
          </a:p>
        </p:txBody>
      </p:sp>
      <p:sp>
        <p:nvSpPr>
          <p:cNvPr id="90115" name="Rectangle 3"/>
          <p:cNvSpPr>
            <a:spLocks noGrp="1" noChangeArrowheads="1"/>
          </p:cNvSpPr>
          <p:nvPr>
            <p:ph type="subTitle" idx="1"/>
          </p:nvPr>
        </p:nvSpPr>
        <p:spPr>
          <a:xfrm>
            <a:off x="142844" y="959767"/>
            <a:ext cx="8786874" cy="5572164"/>
          </a:xfrm>
        </p:spPr>
        <p:txBody>
          <a:bodyPr/>
          <a:lstStyle/>
          <a:p>
            <a:pPr marL="533400" indent="-533400">
              <a:lnSpc>
                <a:spcPct val="95000"/>
              </a:lnSpc>
              <a:spcBef>
                <a:spcPts val="600"/>
              </a:spcBef>
            </a:pPr>
            <a:r>
              <a:rPr lang="en-AU" dirty="0" smtClean="0">
                <a:ln w="22225">
                  <a:solidFill>
                    <a:schemeClr val="tx1"/>
                  </a:solidFill>
                </a:ln>
                <a:solidFill>
                  <a:srgbClr val="FF0000"/>
                </a:solidFill>
              </a:rPr>
              <a:t>V.17 </a:t>
            </a:r>
            <a:r>
              <a:rPr lang="en-AU" dirty="0" smtClean="0"/>
              <a:t>- </a:t>
            </a:r>
            <a:r>
              <a:rPr lang="en-AU" dirty="0" smtClean="0">
                <a:solidFill>
                  <a:srgbClr val="00FF00"/>
                </a:solidFill>
              </a:rPr>
              <a:t>"reign" </a:t>
            </a:r>
            <a:r>
              <a:rPr lang="en-AU" dirty="0" smtClean="0"/>
              <a:t>- </a:t>
            </a:r>
            <a:r>
              <a:rPr lang="en-AU" i="1" dirty="0" err="1" smtClean="0"/>
              <a:t>atsar</a:t>
            </a:r>
            <a:r>
              <a:rPr lang="en-AU" dirty="0" smtClean="0"/>
              <a:t> - to inclose, restrain. ISA has "he shall steer". </a:t>
            </a:r>
            <a:r>
              <a:rPr lang="en-AU" dirty="0" smtClean="0">
                <a:solidFill>
                  <a:srgbClr val="FFC000"/>
                </a:solidFill>
              </a:rPr>
              <a:t>Roth.</a:t>
            </a:r>
            <a:r>
              <a:rPr lang="en-AU" dirty="0" smtClean="0"/>
              <a:t> - </a:t>
            </a:r>
            <a:r>
              <a:rPr lang="en-AU" dirty="0" smtClean="0">
                <a:solidFill>
                  <a:srgbClr val="FFFF00"/>
                </a:solidFill>
              </a:rPr>
              <a:t>"Here, is one shall control my people."</a:t>
            </a:r>
          </a:p>
          <a:p>
            <a:pPr marL="533400" indent="-533400">
              <a:lnSpc>
                <a:spcPct val="95000"/>
              </a:lnSpc>
              <a:spcBef>
                <a:spcPts val="600"/>
              </a:spcBef>
            </a:pPr>
            <a:r>
              <a:rPr lang="en-AU" dirty="0" smtClean="0">
                <a:ln w="22225">
                  <a:solidFill>
                    <a:schemeClr val="tx1"/>
                  </a:solidFill>
                </a:ln>
                <a:solidFill>
                  <a:srgbClr val="FF0000"/>
                </a:solidFill>
              </a:rPr>
              <a:t>V.18</a:t>
            </a:r>
            <a:r>
              <a:rPr lang="en-AU" dirty="0" smtClean="0">
                <a:ln>
                  <a:solidFill>
                    <a:schemeClr val="tx1"/>
                  </a:solidFill>
                </a:ln>
                <a:solidFill>
                  <a:srgbClr val="FF0000"/>
                </a:solidFill>
              </a:rPr>
              <a:t> </a:t>
            </a:r>
            <a:r>
              <a:rPr lang="en-AU" dirty="0" smtClean="0"/>
              <a:t>- </a:t>
            </a:r>
            <a:r>
              <a:rPr lang="en-AU" dirty="0" smtClean="0">
                <a:solidFill>
                  <a:srgbClr val="00FF00"/>
                </a:solidFill>
              </a:rPr>
              <a:t>"Then Saul drew near to Samuel" </a:t>
            </a:r>
            <a:r>
              <a:rPr lang="en-AU" dirty="0" smtClean="0"/>
              <a:t>- But did not recognise him! A telling fact. </a:t>
            </a:r>
          </a:p>
          <a:p>
            <a:pPr marL="533400" indent="-533400">
              <a:lnSpc>
                <a:spcPct val="95000"/>
              </a:lnSpc>
              <a:spcBef>
                <a:spcPts val="600"/>
              </a:spcBef>
            </a:pPr>
            <a:r>
              <a:rPr lang="en-AU" dirty="0" smtClean="0">
                <a:ln w="22225">
                  <a:solidFill>
                    <a:schemeClr val="tx1"/>
                  </a:solidFill>
                </a:ln>
                <a:solidFill>
                  <a:srgbClr val="FF0000"/>
                </a:solidFill>
              </a:rPr>
              <a:t>V.20</a:t>
            </a:r>
            <a:r>
              <a:rPr lang="en-AU" dirty="0" smtClean="0">
                <a:ln>
                  <a:solidFill>
                    <a:schemeClr val="tx1"/>
                  </a:solidFill>
                </a:ln>
                <a:solidFill>
                  <a:srgbClr val="FF0000"/>
                </a:solidFill>
              </a:rPr>
              <a:t> </a:t>
            </a:r>
            <a:r>
              <a:rPr lang="en-AU" dirty="0" smtClean="0"/>
              <a:t>- </a:t>
            </a:r>
            <a:r>
              <a:rPr lang="en-AU" dirty="0" smtClean="0">
                <a:solidFill>
                  <a:srgbClr val="00FF00"/>
                </a:solidFill>
              </a:rPr>
              <a:t>"three days" </a:t>
            </a:r>
            <a:r>
              <a:rPr lang="en-AU" dirty="0" smtClean="0"/>
              <a:t>- Saul failed to find ('save') the asses - contrast Israel's true 'captain' - </a:t>
            </a:r>
            <a:r>
              <a:rPr lang="en-AU" dirty="0" smtClean="0">
                <a:ln w="22225">
                  <a:solidFill>
                    <a:schemeClr val="tx1"/>
                  </a:solidFill>
                </a:ln>
                <a:solidFill>
                  <a:srgbClr val="FF0000"/>
                </a:solidFill>
              </a:rPr>
              <a:t>Luke 13:32-33</a:t>
            </a:r>
            <a:r>
              <a:rPr lang="en-AU" dirty="0" smtClean="0"/>
              <a:t>.</a:t>
            </a:r>
          </a:p>
          <a:p>
            <a:pPr marL="533400" indent="-533400">
              <a:lnSpc>
                <a:spcPct val="95000"/>
              </a:lnSpc>
              <a:spcBef>
                <a:spcPts val="600"/>
              </a:spcBef>
            </a:pPr>
            <a:r>
              <a:rPr lang="en-AU" dirty="0" smtClean="0">
                <a:solidFill>
                  <a:srgbClr val="00FF00"/>
                </a:solidFill>
              </a:rPr>
              <a:t>"desire" </a:t>
            </a:r>
            <a:r>
              <a:rPr lang="en-AU" dirty="0" smtClean="0"/>
              <a:t>- </a:t>
            </a:r>
            <a:r>
              <a:rPr lang="en-AU" i="1" dirty="0" err="1" smtClean="0"/>
              <a:t>chemdah</a:t>
            </a:r>
            <a:r>
              <a:rPr lang="en-AU" dirty="0" smtClean="0"/>
              <a:t> - delight; that which is desirable. "one coveted" (ISA). See use of Christ - </a:t>
            </a:r>
            <a:r>
              <a:rPr lang="en-AU" dirty="0" smtClean="0">
                <a:ln w="22225">
                  <a:solidFill>
                    <a:schemeClr val="tx1"/>
                  </a:solidFill>
                </a:ln>
                <a:solidFill>
                  <a:srgbClr val="FF0000"/>
                </a:solidFill>
              </a:rPr>
              <a:t>Haggai 2:7</a:t>
            </a:r>
            <a:r>
              <a:rPr lang="en-AU" dirty="0" smtClean="0"/>
              <a:t>.</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0"/>
            <a:ext cx="9144000" cy="1000108"/>
          </a:xfrm>
        </p:spPr>
        <p:txBody>
          <a:bodyPr/>
          <a:lstStyle/>
          <a:p>
            <a:r>
              <a:rPr lang="en-AU" sz="4400" dirty="0" smtClean="0"/>
              <a:t>The desire of Israel prepared</a:t>
            </a:r>
            <a:endParaRPr lang="en-AU" sz="4400" dirty="0">
              <a:solidFill>
                <a:srgbClr val="FF0000"/>
              </a:solidFill>
            </a:endParaRPr>
          </a:p>
        </p:txBody>
      </p:sp>
      <p:sp>
        <p:nvSpPr>
          <p:cNvPr id="90115" name="Rectangle 3"/>
          <p:cNvSpPr>
            <a:spLocks noGrp="1" noChangeArrowheads="1"/>
          </p:cNvSpPr>
          <p:nvPr>
            <p:ph type="subTitle" idx="1"/>
          </p:nvPr>
        </p:nvSpPr>
        <p:spPr>
          <a:xfrm>
            <a:off x="142844" y="1041673"/>
            <a:ext cx="8786874" cy="5429288"/>
          </a:xfrm>
        </p:spPr>
        <p:txBody>
          <a:bodyPr/>
          <a:lstStyle/>
          <a:p>
            <a:pPr marL="533400" indent="-533400">
              <a:lnSpc>
                <a:spcPct val="95000"/>
              </a:lnSpc>
              <a:spcBef>
                <a:spcPts val="200"/>
              </a:spcBef>
            </a:pPr>
            <a:r>
              <a:rPr lang="en-AU" dirty="0" smtClean="0">
                <a:ln w="22225">
                  <a:solidFill>
                    <a:schemeClr val="tx1"/>
                  </a:solidFill>
                </a:ln>
                <a:solidFill>
                  <a:srgbClr val="FF0000"/>
                </a:solidFill>
              </a:rPr>
              <a:t>V.24</a:t>
            </a:r>
            <a:r>
              <a:rPr lang="en-AU" dirty="0" smtClean="0">
                <a:ln>
                  <a:solidFill>
                    <a:schemeClr val="tx1"/>
                  </a:solidFill>
                </a:ln>
                <a:solidFill>
                  <a:srgbClr val="FF0000"/>
                </a:solidFill>
              </a:rPr>
              <a:t> </a:t>
            </a:r>
            <a:r>
              <a:rPr lang="en-AU" dirty="0" smtClean="0"/>
              <a:t>- </a:t>
            </a:r>
            <a:r>
              <a:rPr lang="en-AU" dirty="0" smtClean="0">
                <a:solidFill>
                  <a:srgbClr val="00FF00"/>
                </a:solidFill>
              </a:rPr>
              <a:t>"shoulder" </a:t>
            </a:r>
            <a:r>
              <a:rPr lang="en-AU" dirty="0" smtClean="0"/>
              <a:t>- </a:t>
            </a:r>
            <a:r>
              <a:rPr lang="en-AU" i="1" dirty="0" err="1" smtClean="0"/>
              <a:t>shoq</a:t>
            </a:r>
            <a:r>
              <a:rPr lang="en-AU" dirty="0" smtClean="0"/>
              <a:t> - leg, thigh. Used of the right shoulder - the priest's portion of the offerings.</a:t>
            </a:r>
          </a:p>
          <a:p>
            <a:pPr marL="533400" indent="-533400">
              <a:lnSpc>
                <a:spcPct val="95000"/>
              </a:lnSpc>
              <a:spcBef>
                <a:spcPts val="200"/>
              </a:spcBef>
            </a:pPr>
            <a:r>
              <a:rPr lang="en-AU" dirty="0" smtClean="0">
                <a:ln w="22225">
                  <a:solidFill>
                    <a:schemeClr val="tx1"/>
                  </a:solidFill>
                </a:ln>
                <a:solidFill>
                  <a:srgbClr val="FF0000"/>
                </a:solidFill>
              </a:rPr>
              <a:t>V.25</a:t>
            </a:r>
            <a:r>
              <a:rPr lang="en-AU" dirty="0" smtClean="0">
                <a:ln>
                  <a:solidFill>
                    <a:schemeClr val="tx1"/>
                  </a:solidFill>
                </a:ln>
                <a:solidFill>
                  <a:srgbClr val="FF0000"/>
                </a:solidFill>
              </a:rPr>
              <a:t> </a:t>
            </a:r>
            <a:r>
              <a:rPr lang="en-AU" dirty="0" smtClean="0"/>
              <a:t>- </a:t>
            </a:r>
            <a:r>
              <a:rPr lang="en-AU" dirty="0" smtClean="0">
                <a:solidFill>
                  <a:srgbClr val="00FF00"/>
                </a:solidFill>
              </a:rPr>
              <a:t>"communed" </a:t>
            </a:r>
            <a:r>
              <a:rPr lang="en-AU" dirty="0" smtClean="0"/>
              <a:t>- </a:t>
            </a:r>
            <a:r>
              <a:rPr lang="en-AU" i="1" dirty="0" err="1" smtClean="0"/>
              <a:t>dabar</a:t>
            </a:r>
            <a:r>
              <a:rPr lang="en-AU" i="1" dirty="0" smtClean="0"/>
              <a:t> </a:t>
            </a:r>
            <a:r>
              <a:rPr lang="en-AU" dirty="0" smtClean="0"/>
              <a:t>(the Word).</a:t>
            </a:r>
          </a:p>
          <a:p>
            <a:pPr marL="533400" indent="-533400">
              <a:lnSpc>
                <a:spcPct val="95000"/>
              </a:lnSpc>
              <a:spcBef>
                <a:spcPts val="200"/>
              </a:spcBef>
            </a:pPr>
            <a:r>
              <a:rPr lang="en-AU" dirty="0" smtClean="0">
                <a:solidFill>
                  <a:srgbClr val="00FF00"/>
                </a:solidFill>
              </a:rPr>
              <a:t>"the top of the house" </a:t>
            </a:r>
            <a:r>
              <a:rPr lang="en-AU" dirty="0" smtClean="0"/>
              <a:t>- The place of prayer and meditation.</a:t>
            </a:r>
          </a:p>
          <a:p>
            <a:pPr marL="533400" indent="-533400">
              <a:lnSpc>
                <a:spcPct val="95000"/>
              </a:lnSpc>
              <a:spcBef>
                <a:spcPts val="200"/>
              </a:spcBef>
            </a:pPr>
            <a:r>
              <a:rPr lang="en-AU" dirty="0" smtClean="0">
                <a:ln w="22225">
                  <a:solidFill>
                    <a:schemeClr val="tx1"/>
                  </a:solidFill>
                </a:ln>
                <a:solidFill>
                  <a:srgbClr val="FF0000"/>
                </a:solidFill>
              </a:rPr>
              <a:t>V.26</a:t>
            </a:r>
            <a:r>
              <a:rPr lang="en-AU" dirty="0" smtClean="0"/>
              <a:t> - </a:t>
            </a:r>
            <a:r>
              <a:rPr lang="en-AU" dirty="0" smtClean="0">
                <a:solidFill>
                  <a:srgbClr val="00FF00"/>
                </a:solidFill>
              </a:rPr>
              <a:t>“arose early" </a:t>
            </a:r>
            <a:r>
              <a:rPr lang="en-AU" dirty="0" smtClean="0"/>
              <a:t>- 'Resurrection' to a newness of life.</a:t>
            </a:r>
          </a:p>
          <a:p>
            <a:pPr marL="533400" indent="-533400">
              <a:lnSpc>
                <a:spcPct val="95000"/>
              </a:lnSpc>
              <a:spcBef>
                <a:spcPts val="200"/>
              </a:spcBef>
            </a:pPr>
            <a:r>
              <a:rPr lang="en-AU" dirty="0" smtClean="0">
                <a:solidFill>
                  <a:srgbClr val="00FF00"/>
                </a:solidFill>
              </a:rPr>
              <a:t>"spring" </a:t>
            </a:r>
            <a:r>
              <a:rPr lang="en-AU" dirty="0" smtClean="0"/>
              <a:t>- </a:t>
            </a:r>
            <a:r>
              <a:rPr lang="en-AU" i="1" dirty="0" err="1" smtClean="0"/>
              <a:t>alah</a:t>
            </a:r>
            <a:r>
              <a:rPr lang="en-AU" dirty="0" smtClean="0"/>
              <a:t> - to ascend. 1st </a:t>
            </a:r>
            <a:r>
              <a:rPr lang="en-AU" dirty="0" err="1" smtClean="0"/>
              <a:t>occ</a:t>
            </a:r>
            <a:r>
              <a:rPr lang="en-AU" dirty="0" smtClean="0"/>
              <a:t>. </a:t>
            </a:r>
            <a:r>
              <a:rPr lang="en-AU" dirty="0" smtClean="0">
                <a:ln w="22225">
                  <a:solidFill>
                    <a:schemeClr val="tx1"/>
                  </a:solidFill>
                </a:ln>
                <a:solidFill>
                  <a:srgbClr val="FF0000"/>
                </a:solidFill>
              </a:rPr>
              <a:t>Gen. 2:6</a:t>
            </a:r>
            <a:r>
              <a:rPr lang="en-AU" dirty="0" smtClean="0"/>
              <a:t>.</a:t>
            </a:r>
          </a:p>
          <a:p>
            <a:pPr marL="533400" indent="-533400">
              <a:lnSpc>
                <a:spcPct val="95000"/>
              </a:lnSpc>
              <a:spcBef>
                <a:spcPts val="200"/>
              </a:spcBef>
            </a:pPr>
            <a:r>
              <a:rPr lang="en-AU" dirty="0" smtClean="0">
                <a:solidFill>
                  <a:srgbClr val="00FF00"/>
                </a:solidFill>
              </a:rPr>
              <a:t>"both of them" </a:t>
            </a:r>
            <a:r>
              <a:rPr lang="en-AU" dirty="0" smtClean="0"/>
              <a:t>- Key to Saul's success.</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1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0"/>
            <a:ext cx="9144000" cy="1000108"/>
          </a:xfrm>
        </p:spPr>
        <p:txBody>
          <a:bodyPr/>
          <a:lstStyle/>
          <a:p>
            <a:r>
              <a:rPr lang="en-AU" sz="4400" dirty="0" smtClean="0"/>
              <a:t>The final key for success</a:t>
            </a:r>
            <a:endParaRPr lang="en-AU" sz="4400" dirty="0">
              <a:solidFill>
                <a:srgbClr val="FF0000"/>
              </a:solidFill>
            </a:endParaRPr>
          </a:p>
        </p:txBody>
      </p:sp>
      <p:sp>
        <p:nvSpPr>
          <p:cNvPr id="90115" name="Rectangle 3"/>
          <p:cNvSpPr>
            <a:spLocks noGrp="1" noChangeArrowheads="1"/>
          </p:cNvSpPr>
          <p:nvPr>
            <p:ph type="subTitle" idx="1"/>
          </p:nvPr>
        </p:nvSpPr>
        <p:spPr>
          <a:xfrm>
            <a:off x="142844" y="928670"/>
            <a:ext cx="8786874" cy="5572164"/>
          </a:xfrm>
        </p:spPr>
        <p:txBody>
          <a:bodyPr/>
          <a:lstStyle/>
          <a:p>
            <a:pPr marL="533400" indent="-533400">
              <a:spcBef>
                <a:spcPts val="200"/>
              </a:spcBef>
            </a:pPr>
            <a:r>
              <a:rPr lang="en-AU" dirty="0" smtClean="0">
                <a:ln w="22225">
                  <a:solidFill>
                    <a:schemeClr val="tx1"/>
                  </a:solidFill>
                </a:ln>
                <a:solidFill>
                  <a:srgbClr val="FF0000"/>
                </a:solidFill>
              </a:rPr>
              <a:t>V.27</a:t>
            </a:r>
            <a:r>
              <a:rPr lang="en-AU" dirty="0" smtClean="0">
                <a:ln>
                  <a:solidFill>
                    <a:schemeClr val="tx1"/>
                  </a:solidFill>
                </a:ln>
                <a:solidFill>
                  <a:srgbClr val="FF0000"/>
                </a:solidFill>
              </a:rPr>
              <a:t> </a:t>
            </a:r>
            <a:r>
              <a:rPr lang="en-AU" dirty="0" smtClean="0"/>
              <a:t>- </a:t>
            </a:r>
            <a:r>
              <a:rPr lang="en-AU" dirty="0" smtClean="0">
                <a:solidFill>
                  <a:srgbClr val="00FF00"/>
                </a:solidFill>
              </a:rPr>
              <a:t>"stand thou still" </a:t>
            </a:r>
            <a:r>
              <a:rPr lang="en-AU" dirty="0" smtClean="0"/>
              <a:t>- </a:t>
            </a:r>
            <a:r>
              <a:rPr lang="en-AU" i="1" dirty="0" err="1" smtClean="0"/>
              <a:t>amad</a:t>
            </a:r>
            <a:r>
              <a:rPr lang="en-AU" dirty="0" smtClean="0"/>
              <a:t> - to stand. There are times when faced with bearing great responsibilities there is a need to stand still and learn - </a:t>
            </a:r>
            <a:r>
              <a:rPr lang="en-AU" dirty="0" smtClean="0">
                <a:ln w="22225">
                  <a:solidFill>
                    <a:schemeClr val="tx1"/>
                  </a:solidFill>
                </a:ln>
                <a:solidFill>
                  <a:srgbClr val="FF0000"/>
                </a:solidFill>
              </a:rPr>
              <a:t>Deut. 5:31</a:t>
            </a:r>
            <a:r>
              <a:rPr lang="en-AU" dirty="0" smtClean="0"/>
              <a:t>.</a:t>
            </a:r>
          </a:p>
          <a:p>
            <a:pPr marL="533400" indent="-533400">
              <a:spcBef>
                <a:spcPts val="200"/>
              </a:spcBef>
            </a:pPr>
            <a:r>
              <a:rPr lang="en-AU" dirty="0" smtClean="0">
                <a:solidFill>
                  <a:srgbClr val="00FF00"/>
                </a:solidFill>
              </a:rPr>
              <a:t>"that I may </a:t>
            </a:r>
            <a:r>
              <a:rPr lang="en-AU" dirty="0" err="1" smtClean="0">
                <a:solidFill>
                  <a:srgbClr val="00FF00"/>
                </a:solidFill>
              </a:rPr>
              <a:t>shew</a:t>
            </a:r>
            <a:r>
              <a:rPr lang="en-AU" dirty="0" smtClean="0">
                <a:solidFill>
                  <a:srgbClr val="00FF00"/>
                </a:solidFill>
              </a:rPr>
              <a:t> thee the word (</a:t>
            </a:r>
            <a:r>
              <a:rPr lang="en-AU" i="1" dirty="0" err="1" smtClean="0">
                <a:solidFill>
                  <a:srgbClr val="00FF00"/>
                </a:solidFill>
              </a:rPr>
              <a:t>dabar</a:t>
            </a:r>
            <a:r>
              <a:rPr lang="en-AU" dirty="0" smtClean="0">
                <a:solidFill>
                  <a:srgbClr val="00FF00"/>
                </a:solidFill>
              </a:rPr>
              <a:t>) of God"</a:t>
            </a:r>
            <a:r>
              <a:rPr lang="en-AU" dirty="0" smtClean="0"/>
              <a:t> - </a:t>
            </a:r>
            <a:r>
              <a:rPr lang="en-AU" dirty="0" smtClean="0">
                <a:solidFill>
                  <a:srgbClr val="FFC000"/>
                </a:solidFill>
              </a:rPr>
              <a:t>Roth. </a:t>
            </a:r>
            <a:r>
              <a:rPr lang="en-AU" dirty="0" smtClean="0"/>
              <a:t>- "</a:t>
            </a:r>
            <a:r>
              <a:rPr lang="en-AU" dirty="0" smtClean="0">
                <a:latin typeface="Bookman Old Style" pitchFamily="18" charset="0"/>
              </a:rPr>
              <a:t>that I may let thee</a:t>
            </a:r>
            <a:r>
              <a:rPr lang="en-AU" dirty="0" smtClean="0">
                <a:solidFill>
                  <a:srgbClr val="FF0000"/>
                </a:solidFill>
                <a:latin typeface="Bookman Old Style" pitchFamily="18" charset="0"/>
              </a:rPr>
              <a:t> </a:t>
            </a:r>
            <a:r>
              <a:rPr lang="en-AU" dirty="0" smtClean="0">
                <a:latin typeface="Bookman Old Style" pitchFamily="18" charset="0"/>
              </a:rPr>
              <a:t>hear the word of God</a:t>
            </a:r>
            <a:r>
              <a:rPr lang="en-AU" dirty="0" smtClean="0"/>
              <a:t>."</a:t>
            </a:r>
          </a:p>
          <a:p>
            <a:pPr marL="533400" indent="-533400">
              <a:spcBef>
                <a:spcPts val="200"/>
              </a:spcBef>
            </a:pPr>
            <a:endParaRPr lang="en-AU" dirty="0"/>
          </a:p>
        </p:txBody>
      </p:sp>
      <p:sp>
        <p:nvSpPr>
          <p:cNvPr id="5" name="TextBox 4"/>
          <p:cNvSpPr txBox="1"/>
          <p:nvPr/>
        </p:nvSpPr>
        <p:spPr>
          <a:xfrm>
            <a:off x="285720" y="4573984"/>
            <a:ext cx="8643998" cy="1569660"/>
          </a:xfrm>
          <a:prstGeom prst="rect">
            <a:avLst/>
          </a:prstGeom>
          <a:noFill/>
        </p:spPr>
        <p:txBody>
          <a:bodyPr wrap="square" rtlCol="0">
            <a:spAutoFit/>
          </a:bodyPr>
          <a:lstStyle/>
          <a:p>
            <a:pPr algn="ctr"/>
            <a:r>
              <a:rPr lang="en-AU" sz="3200" b="1" dirty="0" smtClean="0">
                <a:solidFill>
                  <a:srgbClr val="FFFF00"/>
                </a:solidFill>
              </a:rPr>
              <a:t>He who could not find his father's lost asses was unlikely to find and successfully lead "the lost sheep of the house of Israel"</a:t>
            </a:r>
            <a:endParaRPr lang="en-AU" sz="32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300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5" name="Title 4"/>
          <p:cNvSpPr>
            <a:spLocks noGrp="1"/>
          </p:cNvSpPr>
          <p:nvPr>
            <p:ph type="ctrTitle" sz="quarter"/>
          </p:nvPr>
        </p:nvSpPr>
        <p:spPr>
          <a:xfrm>
            <a:off x="0" y="98332"/>
            <a:ext cx="9142413" cy="928670"/>
          </a:xfrm>
        </p:spPr>
        <p:txBody>
          <a:bodyPr/>
          <a:lstStyle/>
          <a:p>
            <a:r>
              <a:rPr lang="en-AU" sz="4400" dirty="0" smtClean="0"/>
              <a:t>The failure of Saul's leadership</a:t>
            </a:r>
            <a:endParaRPr lang="en-AU" sz="4400" dirty="0"/>
          </a:p>
        </p:txBody>
      </p:sp>
      <p:sp>
        <p:nvSpPr>
          <p:cNvPr id="7" name="TextBox 6"/>
          <p:cNvSpPr txBox="1"/>
          <p:nvPr/>
        </p:nvSpPr>
        <p:spPr>
          <a:xfrm>
            <a:off x="357158" y="1119263"/>
            <a:ext cx="8429684" cy="4524315"/>
          </a:xfrm>
          <a:prstGeom prst="rect">
            <a:avLst/>
          </a:prstGeom>
          <a:noFill/>
        </p:spPr>
        <p:txBody>
          <a:bodyPr wrap="square" rtlCol="0">
            <a:spAutoFit/>
          </a:bodyPr>
          <a:lstStyle/>
          <a:p>
            <a:pPr algn="just"/>
            <a:r>
              <a:rPr lang="en-AU" sz="3200" b="1" dirty="0" smtClean="0">
                <a:latin typeface="Bookman Old Style" pitchFamily="18" charset="0"/>
              </a:rPr>
              <a:t>Saul was a failure as a leader in Israel. </a:t>
            </a:r>
            <a:r>
              <a:rPr lang="en-AU" sz="3200" b="1" dirty="0" smtClean="0">
                <a:solidFill>
                  <a:srgbClr val="00FF00"/>
                </a:solidFill>
                <a:latin typeface="Bookman Old Style" pitchFamily="18" charset="0"/>
              </a:rPr>
              <a:t>Spiritually uneducated and inept</a:t>
            </a:r>
            <a:r>
              <a:rPr lang="en-AU" sz="3200" b="1" dirty="0" smtClean="0">
                <a:latin typeface="Bookman Old Style" pitchFamily="18" charset="0"/>
              </a:rPr>
              <a:t>, he proved inadequate for any purpose, save his own. Like so many who had gone before him during those dark centuries of Israel’s struggle for survival, his downfall was inevitable because he “transgressed…against the Word of Yahweh” (</a:t>
            </a:r>
            <a:r>
              <a:rPr lang="en-AU" sz="3200" b="1" dirty="0" smtClean="0">
                <a:ln w="22225">
                  <a:solidFill>
                    <a:schemeClr val="tx1"/>
                  </a:solidFill>
                </a:ln>
                <a:solidFill>
                  <a:srgbClr val="FF0000"/>
                </a:solidFill>
                <a:latin typeface="+mn-lt"/>
              </a:rPr>
              <a:t>1 Chron. 10:13</a:t>
            </a:r>
            <a:r>
              <a:rPr lang="en-AU" sz="3200" b="1" dirty="0" smtClean="0">
                <a:latin typeface="Bookman Old Style" pitchFamily="18" charset="0"/>
              </a:rPr>
              <a:t>). </a:t>
            </a:r>
          </a:p>
        </p:txBody>
      </p:sp>
      <p:sp>
        <p:nvSpPr>
          <p:cNvPr id="6" name="TextBox 5"/>
          <p:cNvSpPr txBox="1"/>
          <p:nvPr/>
        </p:nvSpPr>
        <p:spPr>
          <a:xfrm>
            <a:off x="4813758" y="5857892"/>
            <a:ext cx="3901646" cy="461665"/>
          </a:xfrm>
          <a:prstGeom prst="rect">
            <a:avLst/>
          </a:prstGeom>
          <a:noFill/>
        </p:spPr>
        <p:txBody>
          <a:bodyPr wrap="none" rtlCol="0">
            <a:spAutoFit/>
          </a:bodyPr>
          <a:lstStyle/>
          <a:p>
            <a:r>
              <a:rPr lang="en-AU" sz="2400" b="1" dirty="0" smtClean="0">
                <a:ln>
                  <a:solidFill>
                    <a:schemeClr val="tx1"/>
                  </a:solidFill>
                </a:ln>
                <a:solidFill>
                  <a:srgbClr val="FF3399"/>
                </a:solidFill>
              </a:rPr>
              <a:t>HPM Logos Vol. 55 pg. 48</a:t>
            </a:r>
            <a:endParaRPr lang="en-AU" sz="2400" b="1" dirty="0">
              <a:ln>
                <a:solidFill>
                  <a:schemeClr val="tx1"/>
                </a:solidFill>
              </a:ln>
              <a:solidFill>
                <a:srgbClr val="FF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ftr" sz="quarter" idx="3"/>
          </p:nvPr>
        </p:nvSpPr>
        <p:spPr>
          <a:xfrm>
            <a:off x="79813" y="6429396"/>
            <a:ext cx="2714644" cy="428604"/>
          </a:xfrm>
        </p:spPr>
        <p:txBody>
          <a:bodyPr/>
          <a:lstStyle/>
          <a:p>
            <a:r>
              <a:rPr lang="en-AU" dirty="0" err="1" smtClean="0"/>
              <a:t>Gibeah</a:t>
            </a:r>
            <a:r>
              <a:rPr lang="en-AU" dirty="0" smtClean="0"/>
              <a:t> of Saul</a:t>
            </a:r>
            <a:endParaRPr lang="en-AU" dirty="0"/>
          </a:p>
        </p:txBody>
      </p:sp>
      <p:sp>
        <p:nvSpPr>
          <p:cNvPr id="36867" name="Rectangle 3"/>
          <p:cNvSpPr>
            <a:spLocks noGrp="1" noChangeArrowheads="1"/>
          </p:cNvSpPr>
          <p:nvPr>
            <p:ph type="subTitle" idx="1"/>
          </p:nvPr>
        </p:nvSpPr>
        <p:spPr>
          <a:xfrm>
            <a:off x="2124075" y="692150"/>
            <a:ext cx="4679950" cy="2159000"/>
          </a:xfrm>
        </p:spPr>
        <p:txBody>
          <a:bodyPr/>
          <a:lstStyle/>
          <a:p>
            <a:pPr marL="0" indent="0" algn="ctr">
              <a:lnSpc>
                <a:spcPct val="95000"/>
              </a:lnSpc>
              <a:buFont typeface="Wingdings" pitchFamily="2" charset="2"/>
              <a:buNone/>
            </a:pPr>
            <a:r>
              <a:rPr lang="en-AU" sz="7200" dirty="0">
                <a:ln>
                  <a:solidFill>
                    <a:schemeClr val="tx1"/>
                  </a:solidFill>
                </a:ln>
                <a:solidFill>
                  <a:srgbClr val="FF3399"/>
                </a:solidFill>
                <a:effectLst>
                  <a:outerShdw blurRad="38100" dist="38100" dir="2700000" algn="tl">
                    <a:srgbClr val="FFFFFF"/>
                  </a:outerShdw>
                </a:effectLst>
                <a:latin typeface="Monotype Corsiva" pitchFamily="66" charset="0"/>
              </a:rPr>
              <a:t>Next Study</a:t>
            </a:r>
          </a:p>
          <a:p>
            <a:pPr marL="0" indent="0" algn="ctr">
              <a:lnSpc>
                <a:spcPct val="95000"/>
              </a:lnSpc>
              <a:buFont typeface="Wingdings" pitchFamily="2" charset="2"/>
              <a:buNone/>
            </a:pPr>
            <a:r>
              <a:rPr lang="en-AU" sz="4800" dirty="0">
                <a:ln>
                  <a:solidFill>
                    <a:schemeClr val="tx1"/>
                  </a:solidFill>
                </a:ln>
                <a:solidFill>
                  <a:srgbClr val="FF3399"/>
                </a:solidFill>
                <a:effectLst>
                  <a:outerShdw blurRad="38100" dist="38100" dir="2700000" algn="tl">
                    <a:srgbClr val="FFFFFF"/>
                  </a:outerShdw>
                </a:effectLst>
                <a:latin typeface="Monotype Corsiva" pitchFamily="66" charset="0"/>
              </a:rPr>
              <a:t>(God willing)</a:t>
            </a:r>
          </a:p>
        </p:txBody>
      </p:sp>
      <p:sp>
        <p:nvSpPr>
          <p:cNvPr id="36869" name="Rectangle 5"/>
          <p:cNvSpPr>
            <a:spLocks noChangeArrowheads="1"/>
          </p:cNvSpPr>
          <p:nvPr/>
        </p:nvSpPr>
        <p:spPr bwMode="auto">
          <a:xfrm>
            <a:off x="428596" y="3346450"/>
            <a:ext cx="8215370" cy="1569660"/>
          </a:xfrm>
          <a:prstGeom prst="rect">
            <a:avLst/>
          </a:prstGeom>
          <a:noFill/>
          <a:ln w="9525">
            <a:noFill/>
            <a:miter lim="800000"/>
            <a:headEnd/>
            <a:tailEnd/>
          </a:ln>
          <a:effectLst/>
        </p:spPr>
        <p:txBody>
          <a:bodyPr wrap="square">
            <a:spAutoFit/>
          </a:bodyPr>
          <a:lstStyle/>
          <a:p>
            <a:pPr algn="ctr">
              <a:spcBef>
                <a:spcPct val="50000"/>
              </a:spcBef>
            </a:pPr>
            <a:r>
              <a:rPr lang="en-US" sz="4800" dirty="0">
                <a:solidFill>
                  <a:srgbClr val="FFFF00"/>
                </a:solidFill>
                <a:latin typeface="Arial Black" pitchFamily="34" charset="0"/>
              </a:rPr>
              <a:t>Study </a:t>
            </a:r>
            <a:r>
              <a:rPr lang="en-US" sz="4800" dirty="0" smtClean="0">
                <a:solidFill>
                  <a:srgbClr val="FFFF00"/>
                </a:solidFill>
                <a:latin typeface="Arial Black" pitchFamily="34" charset="0"/>
              </a:rPr>
              <a:t>3 </a:t>
            </a:r>
            <a:r>
              <a:rPr lang="en-US" sz="4800" dirty="0">
                <a:solidFill>
                  <a:srgbClr val="FFFF00"/>
                </a:solidFill>
                <a:latin typeface="Arial Black" pitchFamily="34" charset="0"/>
              </a:rPr>
              <a:t>– </a:t>
            </a:r>
            <a:r>
              <a:rPr lang="en-US" sz="4800" dirty="0" smtClean="0">
                <a:solidFill>
                  <a:srgbClr val="FFFF00"/>
                </a:solidFill>
                <a:latin typeface="Arial Black" pitchFamily="34" charset="0"/>
              </a:rPr>
              <a:t>“Seven days </a:t>
            </a:r>
            <a:r>
              <a:rPr lang="en-US" sz="4800" dirty="0" err="1" smtClean="0">
                <a:solidFill>
                  <a:srgbClr val="FFFF00"/>
                </a:solidFill>
                <a:latin typeface="Arial Black" pitchFamily="34" charset="0"/>
              </a:rPr>
              <a:t>shalt</a:t>
            </a:r>
            <a:r>
              <a:rPr lang="en-US" sz="4800" dirty="0" smtClean="0">
                <a:solidFill>
                  <a:srgbClr val="FFFF00"/>
                </a:solidFill>
                <a:latin typeface="Arial Black" pitchFamily="34" charset="0"/>
              </a:rPr>
              <a:t> thou tarry”</a:t>
            </a:r>
            <a:endParaRPr lang="en-AU" sz="48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0"/>
            <a:ext cx="9144000" cy="1000108"/>
          </a:xfrm>
        </p:spPr>
        <p:txBody>
          <a:bodyPr/>
          <a:lstStyle/>
          <a:p>
            <a:r>
              <a:rPr lang="en-AU" sz="4400" dirty="0" err="1" smtClean="0"/>
              <a:t>Gibeah</a:t>
            </a:r>
            <a:r>
              <a:rPr lang="en-AU" sz="4400" dirty="0" smtClean="0"/>
              <a:t> in Scripture</a:t>
            </a:r>
            <a:endParaRPr lang="en-AU" sz="4400" dirty="0">
              <a:solidFill>
                <a:srgbClr val="FF0000"/>
              </a:solidFill>
            </a:endParaRPr>
          </a:p>
        </p:txBody>
      </p:sp>
      <p:sp>
        <p:nvSpPr>
          <p:cNvPr id="90115" name="Rectangle 3"/>
          <p:cNvSpPr>
            <a:spLocks noGrp="1" noChangeArrowheads="1"/>
          </p:cNvSpPr>
          <p:nvPr>
            <p:ph type="subTitle" idx="1"/>
          </p:nvPr>
        </p:nvSpPr>
        <p:spPr>
          <a:xfrm>
            <a:off x="250825" y="1000108"/>
            <a:ext cx="8713788" cy="5286412"/>
          </a:xfrm>
        </p:spPr>
        <p:txBody>
          <a:bodyPr/>
          <a:lstStyle/>
          <a:p>
            <a:pPr marL="631825" indent="-631825">
              <a:lnSpc>
                <a:spcPct val="95000"/>
              </a:lnSpc>
            </a:pPr>
            <a:r>
              <a:rPr lang="en-AU" dirty="0" err="1" smtClean="0"/>
              <a:t>Gibeah</a:t>
            </a:r>
            <a:r>
              <a:rPr lang="en-AU" dirty="0" smtClean="0"/>
              <a:t> simply means "hill".</a:t>
            </a:r>
          </a:p>
          <a:p>
            <a:pPr marL="631825" indent="-631825">
              <a:lnSpc>
                <a:spcPct val="95000"/>
              </a:lnSpc>
            </a:pPr>
            <a:r>
              <a:rPr lang="en-AU" dirty="0" smtClean="0"/>
              <a:t>The name is used 48 times in the O.T. - 1st </a:t>
            </a:r>
            <a:r>
              <a:rPr lang="en-AU" dirty="0" err="1" smtClean="0"/>
              <a:t>occ</a:t>
            </a:r>
            <a:r>
              <a:rPr lang="en-AU" dirty="0" smtClean="0"/>
              <a:t>. </a:t>
            </a:r>
            <a:r>
              <a:rPr lang="en-AU" dirty="0" smtClean="0">
                <a:ln w="22225">
                  <a:solidFill>
                    <a:schemeClr val="tx1"/>
                  </a:solidFill>
                </a:ln>
                <a:solidFill>
                  <a:srgbClr val="FF0000"/>
                </a:solidFill>
              </a:rPr>
              <a:t>Josh. 15:57 </a:t>
            </a:r>
            <a:r>
              <a:rPr lang="en-AU" dirty="0" smtClean="0"/>
              <a:t>is of a town in southern Judah (not Benjamin).</a:t>
            </a:r>
          </a:p>
          <a:p>
            <a:pPr marL="631825" indent="-631825">
              <a:lnSpc>
                <a:spcPct val="95000"/>
              </a:lnSpc>
            </a:pPr>
            <a:r>
              <a:rPr lang="en-AU" dirty="0" smtClean="0"/>
              <a:t>Occurs 24 times in </a:t>
            </a:r>
            <a:r>
              <a:rPr lang="en-AU" dirty="0" smtClean="0">
                <a:ln w="22225">
                  <a:solidFill>
                    <a:schemeClr val="tx1"/>
                  </a:solidFill>
                </a:ln>
                <a:solidFill>
                  <a:srgbClr val="FF0000"/>
                </a:solidFill>
              </a:rPr>
              <a:t>Judges 19 </a:t>
            </a:r>
            <a:r>
              <a:rPr lang="en-AU" dirty="0" smtClean="0"/>
              <a:t>and </a:t>
            </a:r>
            <a:r>
              <a:rPr lang="en-AU" dirty="0" smtClean="0">
                <a:ln w="22225">
                  <a:solidFill>
                    <a:schemeClr val="tx1"/>
                  </a:solidFill>
                </a:ln>
                <a:solidFill>
                  <a:srgbClr val="FF0000"/>
                </a:solidFill>
              </a:rPr>
              <a:t>20</a:t>
            </a:r>
            <a:r>
              <a:rPr lang="en-AU" dirty="0" smtClean="0"/>
              <a:t>.</a:t>
            </a:r>
          </a:p>
          <a:p>
            <a:pPr marL="631825" indent="-631825">
              <a:lnSpc>
                <a:spcPct val="95000"/>
              </a:lnSpc>
            </a:pPr>
            <a:r>
              <a:rPr lang="en-AU" dirty="0" smtClean="0"/>
              <a:t>Mentioned </a:t>
            </a:r>
            <a:r>
              <a:rPr lang="en-AU" dirty="0" smtClean="0">
                <a:solidFill>
                  <a:srgbClr val="00FF00"/>
                </a:solidFill>
              </a:rPr>
              <a:t>12 times </a:t>
            </a:r>
            <a:r>
              <a:rPr lang="en-AU" dirty="0" smtClean="0"/>
              <a:t>in the life of Saul.</a:t>
            </a:r>
          </a:p>
          <a:p>
            <a:pPr marL="631825" indent="-631825">
              <a:lnSpc>
                <a:spcPct val="95000"/>
              </a:lnSpc>
            </a:pPr>
            <a:r>
              <a:rPr lang="en-AU" dirty="0" smtClean="0"/>
              <a:t>The </a:t>
            </a:r>
            <a:r>
              <a:rPr lang="en-AU" dirty="0" err="1" smtClean="0"/>
              <a:t>Gibeah</a:t>
            </a:r>
            <a:r>
              <a:rPr lang="en-AU" dirty="0" smtClean="0"/>
              <a:t> of </a:t>
            </a:r>
            <a:r>
              <a:rPr lang="en-AU" dirty="0" smtClean="0">
                <a:ln w="22225">
                  <a:solidFill>
                    <a:schemeClr val="tx1"/>
                  </a:solidFill>
                </a:ln>
                <a:solidFill>
                  <a:srgbClr val="FF0000"/>
                </a:solidFill>
              </a:rPr>
              <a:t>2 Sam. 6:3-4 </a:t>
            </a:r>
            <a:r>
              <a:rPr lang="en-AU" dirty="0" smtClean="0"/>
              <a:t>is a hill near </a:t>
            </a:r>
            <a:r>
              <a:rPr lang="en-AU" dirty="0" err="1" smtClean="0"/>
              <a:t>Kirjath-jearim</a:t>
            </a:r>
            <a:r>
              <a:rPr lang="en-AU" dirty="0" smtClean="0"/>
              <a:t>, not </a:t>
            </a:r>
            <a:r>
              <a:rPr lang="en-AU" dirty="0" err="1" smtClean="0"/>
              <a:t>Gibeah</a:t>
            </a:r>
            <a:r>
              <a:rPr lang="en-AU" dirty="0" smtClean="0"/>
              <a:t> of Saul.</a:t>
            </a:r>
          </a:p>
          <a:p>
            <a:pPr marL="631825" indent="-631825">
              <a:lnSpc>
                <a:spcPct val="95000"/>
              </a:lnSpc>
            </a:pPr>
            <a:r>
              <a:rPr lang="en-AU" dirty="0" smtClean="0"/>
              <a:t>Home of one of David's mighty men - </a:t>
            </a:r>
            <a:r>
              <a:rPr lang="en-AU" dirty="0" smtClean="0">
                <a:ln w="22225">
                  <a:solidFill>
                    <a:schemeClr val="tx1"/>
                  </a:solidFill>
                </a:ln>
                <a:solidFill>
                  <a:srgbClr val="FF0000"/>
                </a:solidFill>
              </a:rPr>
              <a:t>2 Sam. 23:29; 1 </a:t>
            </a:r>
            <a:r>
              <a:rPr lang="en-AU" dirty="0" err="1" smtClean="0">
                <a:ln w="22225">
                  <a:solidFill>
                    <a:schemeClr val="tx1"/>
                  </a:solidFill>
                </a:ln>
                <a:solidFill>
                  <a:srgbClr val="FF0000"/>
                </a:solidFill>
              </a:rPr>
              <a:t>Chron</a:t>
            </a:r>
            <a:r>
              <a:rPr lang="en-AU" dirty="0" smtClean="0">
                <a:ln w="22225">
                  <a:solidFill>
                    <a:schemeClr val="tx1"/>
                  </a:solidFill>
                </a:ln>
                <a:solidFill>
                  <a:srgbClr val="FF0000"/>
                </a:solidFill>
              </a:rPr>
              <a:t>. 11:31</a:t>
            </a:r>
            <a:r>
              <a:rPr lang="en-AU" dirty="0" smtClean="0"/>
              <a:t>.</a:t>
            </a:r>
            <a:endParaRPr lang="en-AU" dirty="0"/>
          </a:p>
        </p:txBody>
      </p:sp>
      <p:sp>
        <p:nvSpPr>
          <p:cNvPr id="5" name="TextBox 4"/>
          <p:cNvSpPr txBox="1"/>
          <p:nvPr/>
        </p:nvSpPr>
        <p:spPr>
          <a:xfrm>
            <a:off x="539552" y="3738481"/>
            <a:ext cx="8064896" cy="2086725"/>
          </a:xfrm>
          <a:prstGeom prst="rect">
            <a:avLst/>
          </a:prstGeom>
          <a:solidFill>
            <a:srgbClr val="FFFF00"/>
          </a:solidFill>
          <a:ln w="76200">
            <a:solidFill>
              <a:srgbClr val="FF0000"/>
            </a:solidFill>
          </a:ln>
        </p:spPr>
        <p:txBody>
          <a:bodyPr wrap="square" rtlCol="0">
            <a:spAutoFit/>
          </a:bodyPr>
          <a:lstStyle/>
          <a:p>
            <a:pPr algn="ctr">
              <a:lnSpc>
                <a:spcPct val="90000"/>
              </a:lnSpc>
            </a:pPr>
            <a:r>
              <a:rPr lang="en-AU" sz="4800" dirty="0" smtClean="0">
                <a:solidFill>
                  <a:schemeClr val="bg1"/>
                </a:solidFill>
                <a:latin typeface="Arial Black" pitchFamily="34" charset="0"/>
              </a:rPr>
              <a:t>Think </a:t>
            </a:r>
            <a:r>
              <a:rPr lang="en-AU" sz="4800" dirty="0" err="1" smtClean="0">
                <a:solidFill>
                  <a:schemeClr val="bg1"/>
                </a:solidFill>
                <a:latin typeface="Arial Black" pitchFamily="34" charset="0"/>
              </a:rPr>
              <a:t>Gibeah</a:t>
            </a:r>
            <a:r>
              <a:rPr lang="en-AU" sz="4800" dirty="0" smtClean="0">
                <a:solidFill>
                  <a:schemeClr val="bg1"/>
                </a:solidFill>
                <a:latin typeface="Arial Black" pitchFamily="34" charset="0"/>
              </a:rPr>
              <a:t>. Think covenants, vows and oaths!</a:t>
            </a:r>
            <a:endParaRPr lang="en-US" sz="4800"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01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0"/>
            <a:ext cx="9144000" cy="1000108"/>
          </a:xfrm>
        </p:spPr>
        <p:txBody>
          <a:bodyPr/>
          <a:lstStyle/>
          <a:p>
            <a:r>
              <a:rPr lang="en-AU" sz="4400" dirty="0" smtClean="0"/>
              <a:t>…</a:t>
            </a:r>
            <a:endParaRPr lang="en-AU" sz="4400" dirty="0">
              <a:solidFill>
                <a:srgbClr val="FF0000"/>
              </a:solidFill>
            </a:endParaRPr>
          </a:p>
        </p:txBody>
      </p:sp>
      <p:sp>
        <p:nvSpPr>
          <p:cNvPr id="90115" name="Rectangle 3"/>
          <p:cNvSpPr>
            <a:spLocks noGrp="1" noChangeArrowheads="1"/>
          </p:cNvSpPr>
          <p:nvPr>
            <p:ph type="subTitle" idx="1"/>
          </p:nvPr>
        </p:nvSpPr>
        <p:spPr>
          <a:xfrm>
            <a:off x="250825" y="1071546"/>
            <a:ext cx="8713788" cy="5286412"/>
          </a:xfrm>
        </p:spPr>
        <p:txBody>
          <a:bodyPr/>
          <a:lstStyle/>
          <a:p>
            <a:pPr marL="533400" indent="-533400">
              <a:lnSpc>
                <a:spcPct val="95000"/>
              </a:lnSpc>
            </a:pPr>
            <a:r>
              <a:rPr lang="en-AU"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13447"/>
            <a:ext cx="9144000" cy="1000108"/>
          </a:xfrm>
        </p:spPr>
        <p:txBody>
          <a:bodyPr/>
          <a:lstStyle/>
          <a:p>
            <a:r>
              <a:rPr lang="en-AU" sz="4400" dirty="0" err="1" smtClean="0"/>
              <a:t>Gibeah</a:t>
            </a:r>
            <a:endParaRPr lang="en-AU" sz="4400" dirty="0">
              <a:solidFill>
                <a:srgbClr val="FF0000"/>
              </a:solidFill>
            </a:endParaRPr>
          </a:p>
        </p:txBody>
      </p:sp>
      <p:sp>
        <p:nvSpPr>
          <p:cNvPr id="90115" name="Rectangle 3"/>
          <p:cNvSpPr>
            <a:spLocks noGrp="1" noChangeArrowheads="1"/>
          </p:cNvSpPr>
          <p:nvPr>
            <p:ph type="subTitle" idx="1"/>
          </p:nvPr>
        </p:nvSpPr>
        <p:spPr>
          <a:xfrm>
            <a:off x="250825" y="1071546"/>
            <a:ext cx="8713788" cy="5286412"/>
          </a:xfrm>
        </p:spPr>
        <p:txBody>
          <a:bodyPr/>
          <a:lstStyle/>
          <a:p>
            <a:pPr marL="533400" indent="-533400">
              <a:lnSpc>
                <a:spcPct val="95000"/>
              </a:lnSpc>
            </a:pPr>
            <a:r>
              <a:rPr lang="en-AU" dirty="0" smtClean="0">
                <a:solidFill>
                  <a:srgbClr val="00FF00"/>
                </a:solidFill>
              </a:rPr>
              <a:t>"</a:t>
            </a:r>
            <a:r>
              <a:rPr lang="en-AU" dirty="0" err="1" smtClean="0">
                <a:solidFill>
                  <a:srgbClr val="00FF00"/>
                </a:solidFill>
              </a:rPr>
              <a:t>Gibeah</a:t>
            </a:r>
            <a:r>
              <a:rPr lang="en-AU" dirty="0" smtClean="0">
                <a:solidFill>
                  <a:srgbClr val="00FF00"/>
                </a:solidFill>
              </a:rPr>
              <a:t> of Saul" </a:t>
            </a:r>
            <a:r>
              <a:rPr lang="en-AU" dirty="0" smtClean="0"/>
              <a:t>occurs 4 times in O.T. - </a:t>
            </a:r>
            <a:r>
              <a:rPr lang="en-AU" dirty="0" smtClean="0">
                <a:ln w="22225">
                  <a:solidFill>
                    <a:schemeClr val="tx1"/>
                  </a:solidFill>
                </a:ln>
                <a:solidFill>
                  <a:srgbClr val="FF0000"/>
                </a:solidFill>
              </a:rPr>
              <a:t>1 Sam. 11:4; 15:34; 2 Sam. 21:6; </a:t>
            </a:r>
            <a:r>
              <a:rPr lang="en-AU" dirty="0" err="1" smtClean="0">
                <a:ln w="22225">
                  <a:solidFill>
                    <a:schemeClr val="tx1"/>
                  </a:solidFill>
                </a:ln>
                <a:solidFill>
                  <a:srgbClr val="FF0000"/>
                </a:solidFill>
              </a:rPr>
              <a:t>Isa</a:t>
            </a:r>
            <a:r>
              <a:rPr lang="en-AU" dirty="0" smtClean="0">
                <a:ln w="22225">
                  <a:solidFill>
                    <a:schemeClr val="tx1"/>
                  </a:solidFill>
                </a:ln>
                <a:solidFill>
                  <a:srgbClr val="FF0000"/>
                </a:solidFill>
              </a:rPr>
              <a:t>. 10:29</a:t>
            </a:r>
            <a:r>
              <a:rPr lang="en-AU" dirty="0" smtClean="0"/>
              <a:t>.</a:t>
            </a:r>
          </a:p>
          <a:p>
            <a:pPr marL="533400" indent="-533400">
              <a:lnSpc>
                <a:spcPct val="95000"/>
              </a:lnSpc>
            </a:pPr>
            <a:r>
              <a:rPr lang="en-AU" dirty="0" smtClean="0">
                <a:solidFill>
                  <a:srgbClr val="00FF00"/>
                </a:solidFill>
              </a:rPr>
              <a:t>"</a:t>
            </a:r>
            <a:r>
              <a:rPr lang="en-AU" dirty="0" err="1" smtClean="0">
                <a:solidFill>
                  <a:srgbClr val="00FF00"/>
                </a:solidFill>
              </a:rPr>
              <a:t>Gibeah</a:t>
            </a:r>
            <a:r>
              <a:rPr lang="en-AU" dirty="0" smtClean="0">
                <a:solidFill>
                  <a:srgbClr val="00FF00"/>
                </a:solidFill>
              </a:rPr>
              <a:t> of Benjamin" </a:t>
            </a:r>
            <a:r>
              <a:rPr lang="en-AU" dirty="0" smtClean="0"/>
              <a:t>occurs 5 times - </a:t>
            </a:r>
            <a:r>
              <a:rPr lang="en-AU" dirty="0" smtClean="0">
                <a:ln w="22225">
                  <a:solidFill>
                    <a:schemeClr val="tx1"/>
                  </a:solidFill>
                </a:ln>
                <a:solidFill>
                  <a:srgbClr val="FF0000"/>
                </a:solidFill>
              </a:rPr>
              <a:t>Judges 20:10; 1 Sam. 13:2,15,16; 14:16</a:t>
            </a:r>
            <a:r>
              <a:rPr lang="en-AU" dirty="0" smtClean="0"/>
              <a:t>.</a:t>
            </a:r>
          </a:p>
          <a:p>
            <a:pPr marL="533400" indent="-533400">
              <a:lnSpc>
                <a:spcPct val="95000"/>
              </a:lnSpc>
            </a:pPr>
            <a:r>
              <a:rPr lang="en-AU" dirty="0" smtClean="0">
                <a:solidFill>
                  <a:srgbClr val="00FF00"/>
                </a:solidFill>
              </a:rPr>
              <a:t>"</a:t>
            </a:r>
            <a:r>
              <a:rPr lang="en-AU" dirty="0" err="1" smtClean="0">
                <a:solidFill>
                  <a:srgbClr val="00FF00"/>
                </a:solidFill>
              </a:rPr>
              <a:t>Gibeah</a:t>
            </a:r>
            <a:r>
              <a:rPr lang="en-AU" dirty="0" smtClean="0">
                <a:solidFill>
                  <a:srgbClr val="00FF00"/>
                </a:solidFill>
              </a:rPr>
              <a:t> of the children of Benjamin" </a:t>
            </a:r>
            <a:r>
              <a:rPr lang="en-AU" dirty="0" smtClean="0"/>
              <a:t>- </a:t>
            </a:r>
            <a:r>
              <a:rPr lang="en-AU" dirty="0" smtClean="0">
                <a:ln w="22225">
                  <a:solidFill>
                    <a:schemeClr val="tx1"/>
                  </a:solidFill>
                </a:ln>
                <a:solidFill>
                  <a:srgbClr val="FF0000"/>
                </a:solidFill>
              </a:rPr>
              <a:t>2 Sam. 23:29</a:t>
            </a:r>
            <a:r>
              <a:rPr lang="en-AU" dirty="0" smtClean="0"/>
              <a:t>.</a:t>
            </a:r>
            <a:endParaRPr lang="en-AU" dirty="0"/>
          </a:p>
        </p:txBody>
      </p:sp>
      <p:sp>
        <p:nvSpPr>
          <p:cNvPr id="5" name="TextBox 4"/>
          <p:cNvSpPr txBox="1"/>
          <p:nvPr/>
        </p:nvSpPr>
        <p:spPr>
          <a:xfrm>
            <a:off x="500034" y="4786322"/>
            <a:ext cx="8072494" cy="1323439"/>
          </a:xfrm>
          <a:prstGeom prst="rect">
            <a:avLst/>
          </a:prstGeom>
          <a:noFill/>
        </p:spPr>
        <p:txBody>
          <a:bodyPr wrap="square" rtlCol="0">
            <a:spAutoFit/>
          </a:bodyPr>
          <a:lstStyle/>
          <a:p>
            <a:pPr algn="ctr"/>
            <a:r>
              <a:rPr lang="en-AU" sz="4000" dirty="0" err="1" smtClean="0">
                <a:ln>
                  <a:solidFill>
                    <a:schemeClr val="tx1"/>
                  </a:solidFill>
                </a:ln>
                <a:solidFill>
                  <a:srgbClr val="00FFFF"/>
                </a:solidFill>
                <a:latin typeface="Arial Black" pitchFamily="34" charset="0"/>
              </a:rPr>
              <a:t>Gibeah</a:t>
            </a:r>
            <a:r>
              <a:rPr lang="en-AU" sz="4000" dirty="0" smtClean="0">
                <a:ln>
                  <a:solidFill>
                    <a:schemeClr val="tx1"/>
                  </a:solidFill>
                </a:ln>
                <a:solidFill>
                  <a:srgbClr val="00FFFF"/>
                </a:solidFill>
                <a:latin typeface="Arial Black" pitchFamily="34" charset="0"/>
              </a:rPr>
              <a:t> is in many ways a microcosm of Israel</a:t>
            </a:r>
            <a:endParaRPr lang="en-AU" sz="4000" dirty="0">
              <a:ln>
                <a:solidFill>
                  <a:schemeClr val="tx1"/>
                </a:solidFill>
              </a:ln>
              <a:solidFill>
                <a:srgbClr val="00FFFF"/>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200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0"/>
            <a:ext cx="9144000" cy="928670"/>
          </a:xfrm>
        </p:spPr>
        <p:txBody>
          <a:bodyPr/>
          <a:lstStyle/>
          <a:p>
            <a:r>
              <a:rPr lang="en-AU" sz="4400" dirty="0" smtClean="0"/>
              <a:t>Rejection of aged leaders</a:t>
            </a:r>
            <a:endParaRPr lang="en-AU" sz="4400" dirty="0">
              <a:solidFill>
                <a:srgbClr val="FF0000"/>
              </a:solidFill>
            </a:endParaRPr>
          </a:p>
        </p:txBody>
      </p:sp>
      <p:sp>
        <p:nvSpPr>
          <p:cNvPr id="6" name="TextBox 5"/>
          <p:cNvSpPr txBox="1"/>
          <p:nvPr/>
        </p:nvSpPr>
        <p:spPr>
          <a:xfrm>
            <a:off x="285720" y="950973"/>
            <a:ext cx="8572560" cy="5478423"/>
          </a:xfrm>
          <a:prstGeom prst="rect">
            <a:avLst/>
          </a:prstGeom>
          <a:noFill/>
        </p:spPr>
        <p:txBody>
          <a:bodyPr wrap="square" rtlCol="0">
            <a:spAutoFit/>
          </a:bodyPr>
          <a:lstStyle/>
          <a:p>
            <a:pPr algn="just">
              <a:lnSpc>
                <a:spcPts val="3000"/>
              </a:lnSpc>
            </a:pPr>
            <a:r>
              <a:rPr lang="en-AU" sz="2800" b="1" dirty="0" smtClean="0">
                <a:latin typeface="Bookman Old Style" pitchFamily="18" charset="0"/>
              </a:rPr>
              <a:t>The attitude of Israel towards Samuel after his many years of faithful leadership was a reflection of their fleshly reasoning. When demanding an earthly king, they dismissed Samuel, and his importance to the nation, with a few cold, callous words: </a:t>
            </a:r>
            <a:r>
              <a:rPr lang="en-AU" sz="2800" b="1" dirty="0" smtClean="0">
                <a:solidFill>
                  <a:srgbClr val="00FF00"/>
                </a:solidFill>
                <a:latin typeface="Bookman Old Style" pitchFamily="18" charset="0"/>
              </a:rPr>
              <a:t>“Behold, thou art old...”</a:t>
            </a:r>
            <a:r>
              <a:rPr lang="en-AU" sz="2800" b="1" dirty="0" smtClean="0">
                <a:latin typeface="Bookman Old Style" pitchFamily="18" charset="0"/>
              </a:rPr>
              <a:t> (</a:t>
            </a:r>
            <a:r>
              <a:rPr lang="en-AU" sz="2800" b="1" dirty="0" smtClean="0">
                <a:ln w="19050">
                  <a:solidFill>
                    <a:schemeClr val="tx1"/>
                  </a:solidFill>
                </a:ln>
                <a:solidFill>
                  <a:srgbClr val="FF0000"/>
                </a:solidFill>
                <a:latin typeface="Bookman Old Style" pitchFamily="18" charset="0"/>
              </a:rPr>
              <a:t>1 Sam. 8:5</a:t>
            </a:r>
            <a:r>
              <a:rPr lang="en-AU" sz="2800" b="1" dirty="0" smtClean="0">
                <a:latin typeface="Bookman Old Style" pitchFamily="18" charset="0"/>
              </a:rPr>
              <a:t>). Their respect for his age and wisdom, his devotion to the cause of Yahweh and the people, had disappeared from their minds with contemptuous disdain. Did it matter that he was old? Did that mean that his influence should be removed? Was he being cast aside because he had proven unworthy?</a:t>
            </a:r>
            <a:endParaRPr lang="en-AU" sz="2800" b="1" dirty="0">
              <a:latin typeface="Bookman Old Style" pitchFamily="18" charset="0"/>
            </a:endParaRPr>
          </a:p>
        </p:txBody>
      </p:sp>
      <p:sp>
        <p:nvSpPr>
          <p:cNvPr id="5" name="TextBox 4"/>
          <p:cNvSpPr txBox="1"/>
          <p:nvPr/>
        </p:nvSpPr>
        <p:spPr>
          <a:xfrm>
            <a:off x="4956634" y="6298027"/>
            <a:ext cx="3901646" cy="461665"/>
          </a:xfrm>
          <a:prstGeom prst="rect">
            <a:avLst/>
          </a:prstGeom>
          <a:noFill/>
        </p:spPr>
        <p:txBody>
          <a:bodyPr wrap="none" rtlCol="0">
            <a:spAutoFit/>
          </a:bodyPr>
          <a:lstStyle/>
          <a:p>
            <a:r>
              <a:rPr lang="en-AU" sz="2400" b="1" dirty="0" smtClean="0">
                <a:ln>
                  <a:solidFill>
                    <a:schemeClr val="tx1"/>
                  </a:solidFill>
                </a:ln>
                <a:solidFill>
                  <a:srgbClr val="FF3399"/>
                </a:solidFill>
              </a:rPr>
              <a:t>HPM Logos Vol. 55 pg. 48</a:t>
            </a:r>
            <a:endParaRPr lang="en-AU" sz="2400" b="1" dirty="0">
              <a:ln>
                <a:solidFill>
                  <a:schemeClr val="tx1"/>
                </a:solidFill>
              </a:ln>
              <a:solidFill>
                <a:srgbClr val="FF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0"/>
            <a:ext cx="9144000" cy="1000108"/>
          </a:xfrm>
        </p:spPr>
        <p:txBody>
          <a:bodyPr/>
          <a:lstStyle/>
          <a:p>
            <a:r>
              <a:rPr lang="en-AU" sz="4400" dirty="0" smtClean="0"/>
              <a:t>The origins of Saul of </a:t>
            </a:r>
            <a:r>
              <a:rPr lang="en-AU" sz="4400" dirty="0" err="1" smtClean="0"/>
              <a:t>Gibeah</a:t>
            </a:r>
            <a:endParaRPr lang="en-AU" sz="4400" dirty="0">
              <a:solidFill>
                <a:srgbClr val="FF0000"/>
              </a:solidFill>
            </a:endParaRPr>
          </a:p>
        </p:txBody>
      </p:sp>
      <p:sp>
        <p:nvSpPr>
          <p:cNvPr id="90115" name="Rectangle 3"/>
          <p:cNvSpPr>
            <a:spLocks noGrp="1" noChangeArrowheads="1"/>
          </p:cNvSpPr>
          <p:nvPr>
            <p:ph type="subTitle" idx="1"/>
          </p:nvPr>
        </p:nvSpPr>
        <p:spPr>
          <a:xfrm>
            <a:off x="250825" y="1000108"/>
            <a:ext cx="8536017" cy="5500726"/>
          </a:xfrm>
        </p:spPr>
        <p:txBody>
          <a:bodyPr/>
          <a:lstStyle/>
          <a:p>
            <a:pPr marL="533400" indent="-533400" algn="just">
              <a:lnSpc>
                <a:spcPct val="95000"/>
              </a:lnSpc>
              <a:spcBef>
                <a:spcPts val="400"/>
              </a:spcBef>
            </a:pPr>
            <a:r>
              <a:rPr lang="en-AU" dirty="0" smtClean="0">
                <a:ln w="28575">
                  <a:solidFill>
                    <a:schemeClr val="tx1"/>
                  </a:solidFill>
                </a:ln>
                <a:solidFill>
                  <a:srgbClr val="FF0000"/>
                </a:solidFill>
              </a:rPr>
              <a:t>1 Sam. 9:1 </a:t>
            </a:r>
            <a:r>
              <a:rPr lang="en-AU" dirty="0" smtClean="0"/>
              <a:t>– </a:t>
            </a:r>
            <a:r>
              <a:rPr lang="en-AU" dirty="0" smtClean="0">
                <a:latin typeface="Bookman Old Style" pitchFamily="18" charset="0"/>
              </a:rPr>
              <a:t>“Now there was a </a:t>
            </a:r>
            <a:r>
              <a:rPr lang="en-AU" dirty="0" smtClean="0">
                <a:solidFill>
                  <a:srgbClr val="66FF33"/>
                </a:solidFill>
                <a:latin typeface="Bookman Old Style" pitchFamily="18" charset="0"/>
              </a:rPr>
              <a:t>man</a:t>
            </a:r>
            <a:r>
              <a:rPr lang="en-AU" dirty="0" smtClean="0">
                <a:latin typeface="Bookman Old Style" pitchFamily="18" charset="0"/>
              </a:rPr>
              <a:t> of Benjamin, whose name was Kish, the son of </a:t>
            </a:r>
            <a:r>
              <a:rPr lang="en-AU" dirty="0" err="1" smtClean="0">
                <a:latin typeface="Bookman Old Style" pitchFamily="18" charset="0"/>
              </a:rPr>
              <a:t>Abiel</a:t>
            </a:r>
            <a:r>
              <a:rPr lang="en-AU" dirty="0" smtClean="0">
                <a:latin typeface="Bookman Old Style" pitchFamily="18" charset="0"/>
              </a:rPr>
              <a:t>, the son of </a:t>
            </a:r>
            <a:r>
              <a:rPr lang="en-AU" dirty="0" err="1" smtClean="0">
                <a:latin typeface="Bookman Old Style" pitchFamily="18" charset="0"/>
              </a:rPr>
              <a:t>Zeror</a:t>
            </a:r>
            <a:r>
              <a:rPr lang="en-AU" dirty="0" smtClean="0">
                <a:latin typeface="Bookman Old Style" pitchFamily="18" charset="0"/>
              </a:rPr>
              <a:t>, the son of </a:t>
            </a:r>
            <a:r>
              <a:rPr lang="en-AU" dirty="0" err="1" smtClean="0">
                <a:latin typeface="Bookman Old Style" pitchFamily="18" charset="0"/>
              </a:rPr>
              <a:t>Bechorath</a:t>
            </a:r>
            <a:r>
              <a:rPr lang="en-AU" dirty="0" smtClean="0">
                <a:latin typeface="Bookman Old Style" pitchFamily="18" charset="0"/>
              </a:rPr>
              <a:t>, the son of </a:t>
            </a:r>
            <a:r>
              <a:rPr lang="en-AU" dirty="0" err="1" smtClean="0">
                <a:latin typeface="Bookman Old Style" pitchFamily="18" charset="0"/>
              </a:rPr>
              <a:t>Aphiah</a:t>
            </a:r>
            <a:r>
              <a:rPr lang="en-AU" dirty="0" smtClean="0">
                <a:latin typeface="Bookman Old Style" pitchFamily="18" charset="0"/>
              </a:rPr>
              <a:t>, a </a:t>
            </a:r>
            <a:r>
              <a:rPr lang="en-AU" dirty="0" err="1" smtClean="0">
                <a:latin typeface="Bookman Old Style" pitchFamily="18" charset="0"/>
              </a:rPr>
              <a:t>Benjamite</a:t>
            </a:r>
            <a:r>
              <a:rPr lang="en-AU" dirty="0" smtClean="0">
                <a:latin typeface="Bookman Old Style" pitchFamily="18" charset="0"/>
              </a:rPr>
              <a:t>, a mighty man of power.”</a:t>
            </a:r>
          </a:p>
          <a:p>
            <a:pPr marL="533400" indent="-533400">
              <a:lnSpc>
                <a:spcPct val="95000"/>
              </a:lnSpc>
              <a:spcBef>
                <a:spcPts val="400"/>
              </a:spcBef>
            </a:pPr>
            <a:r>
              <a:rPr lang="en-AU" dirty="0" smtClean="0">
                <a:ln w="28575">
                  <a:solidFill>
                    <a:schemeClr val="tx1"/>
                  </a:solidFill>
                </a:ln>
                <a:solidFill>
                  <a:srgbClr val="FF0000"/>
                </a:solidFill>
              </a:rPr>
              <a:t>V. 1 </a:t>
            </a:r>
            <a:r>
              <a:rPr lang="en-AU" dirty="0" smtClean="0"/>
              <a:t>-</a:t>
            </a:r>
            <a:r>
              <a:rPr lang="en-AU" dirty="0" smtClean="0">
                <a:solidFill>
                  <a:srgbClr val="00FF00"/>
                </a:solidFill>
              </a:rPr>
              <a:t> "man" </a:t>
            </a:r>
            <a:r>
              <a:rPr lang="en-AU" dirty="0" smtClean="0"/>
              <a:t>- </a:t>
            </a:r>
            <a:r>
              <a:rPr lang="en-AU" i="1" dirty="0" err="1" smtClean="0"/>
              <a:t>ish</a:t>
            </a:r>
            <a:r>
              <a:rPr lang="en-AU" dirty="0" smtClean="0"/>
              <a:t> - great man.</a:t>
            </a:r>
          </a:p>
          <a:p>
            <a:pPr marL="533400" indent="-533400">
              <a:lnSpc>
                <a:spcPct val="95000"/>
              </a:lnSpc>
              <a:spcBef>
                <a:spcPts val="400"/>
              </a:spcBef>
            </a:pPr>
            <a:r>
              <a:rPr lang="en-AU" dirty="0" smtClean="0">
                <a:solidFill>
                  <a:srgbClr val="00FF00"/>
                </a:solidFill>
              </a:rPr>
              <a:t>"Benjamin" </a:t>
            </a:r>
            <a:r>
              <a:rPr lang="en-AU" dirty="0" smtClean="0"/>
              <a:t>- "son of the right hand".</a:t>
            </a:r>
          </a:p>
          <a:p>
            <a:pPr marL="533400" indent="-533400">
              <a:lnSpc>
                <a:spcPct val="95000"/>
              </a:lnSpc>
              <a:spcBef>
                <a:spcPts val="400"/>
              </a:spcBef>
            </a:pPr>
            <a:r>
              <a:rPr lang="en-AU" dirty="0" smtClean="0">
                <a:solidFill>
                  <a:srgbClr val="00FF00"/>
                </a:solidFill>
              </a:rPr>
              <a:t>"Kish" </a:t>
            </a:r>
            <a:r>
              <a:rPr lang="en-AU" dirty="0" smtClean="0"/>
              <a:t>- "bent" (BDB); "hard; difficult; straw; for age" (Hitchcock); "a bow" (Strong).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0"/>
            <a:ext cx="9144000" cy="1000108"/>
          </a:xfrm>
        </p:spPr>
        <p:txBody>
          <a:bodyPr/>
          <a:lstStyle/>
          <a:p>
            <a:r>
              <a:rPr lang="en-AU" sz="4400" dirty="0" smtClean="0"/>
              <a:t>The origins of Saul of </a:t>
            </a:r>
            <a:r>
              <a:rPr lang="en-AU" sz="4400" dirty="0" err="1" smtClean="0"/>
              <a:t>Gibeah</a:t>
            </a:r>
            <a:endParaRPr lang="en-AU" sz="4400" dirty="0">
              <a:solidFill>
                <a:srgbClr val="FF0000"/>
              </a:solidFill>
            </a:endParaRPr>
          </a:p>
        </p:txBody>
      </p:sp>
      <p:sp>
        <p:nvSpPr>
          <p:cNvPr id="90115" name="Rectangle 3"/>
          <p:cNvSpPr>
            <a:spLocks noGrp="1" noChangeArrowheads="1"/>
          </p:cNvSpPr>
          <p:nvPr>
            <p:ph type="subTitle" idx="1"/>
          </p:nvPr>
        </p:nvSpPr>
        <p:spPr>
          <a:xfrm>
            <a:off x="250825" y="1000108"/>
            <a:ext cx="8713788" cy="5500726"/>
          </a:xfrm>
        </p:spPr>
        <p:txBody>
          <a:bodyPr/>
          <a:lstStyle/>
          <a:p>
            <a:pPr marL="533400" indent="-533400">
              <a:spcBef>
                <a:spcPts val="400"/>
              </a:spcBef>
            </a:pPr>
            <a:r>
              <a:rPr lang="en-AU" dirty="0" smtClean="0">
                <a:ln w="22225">
                  <a:solidFill>
                    <a:schemeClr val="tx1"/>
                  </a:solidFill>
                </a:ln>
                <a:solidFill>
                  <a:srgbClr val="FF0000"/>
                </a:solidFill>
              </a:rPr>
              <a:t>V.1 </a:t>
            </a:r>
            <a:r>
              <a:rPr lang="en-AU" dirty="0" smtClean="0"/>
              <a:t>-</a:t>
            </a:r>
            <a:r>
              <a:rPr lang="en-AU" dirty="0" smtClean="0">
                <a:solidFill>
                  <a:srgbClr val="00FF00"/>
                </a:solidFill>
              </a:rPr>
              <a:t> "</a:t>
            </a:r>
            <a:r>
              <a:rPr lang="en-AU" dirty="0" err="1" smtClean="0">
                <a:solidFill>
                  <a:srgbClr val="00FF00"/>
                </a:solidFill>
              </a:rPr>
              <a:t>Abiel</a:t>
            </a:r>
            <a:r>
              <a:rPr lang="en-AU" dirty="0" smtClean="0">
                <a:solidFill>
                  <a:srgbClr val="00FF00"/>
                </a:solidFill>
              </a:rPr>
              <a:t>" </a:t>
            </a:r>
            <a:r>
              <a:rPr lang="en-AU" dirty="0" smtClean="0"/>
              <a:t>- "El (God) is (my) father". </a:t>
            </a:r>
            <a:r>
              <a:rPr lang="en-AU" dirty="0" err="1" smtClean="0"/>
              <a:t>Abiel</a:t>
            </a:r>
            <a:r>
              <a:rPr lang="en-AU" dirty="0" smtClean="0"/>
              <a:t> here is </a:t>
            </a:r>
            <a:r>
              <a:rPr lang="en-AU" dirty="0" err="1" smtClean="0"/>
              <a:t>Jehiel</a:t>
            </a:r>
            <a:r>
              <a:rPr lang="en-AU" dirty="0" smtClean="0"/>
              <a:t> of </a:t>
            </a:r>
            <a:r>
              <a:rPr lang="en-AU" dirty="0" smtClean="0">
                <a:ln w="22225">
                  <a:solidFill>
                    <a:schemeClr val="tx1"/>
                  </a:solidFill>
                </a:ln>
                <a:solidFill>
                  <a:srgbClr val="FF0000"/>
                </a:solidFill>
              </a:rPr>
              <a:t>1 </a:t>
            </a:r>
            <a:r>
              <a:rPr lang="en-AU" dirty="0" err="1" smtClean="0">
                <a:ln w="22225">
                  <a:solidFill>
                    <a:schemeClr val="tx1"/>
                  </a:solidFill>
                </a:ln>
                <a:solidFill>
                  <a:srgbClr val="FF0000"/>
                </a:solidFill>
              </a:rPr>
              <a:t>Chron</a:t>
            </a:r>
            <a:r>
              <a:rPr lang="en-AU" dirty="0" smtClean="0">
                <a:ln w="22225">
                  <a:solidFill>
                    <a:schemeClr val="tx1"/>
                  </a:solidFill>
                </a:ln>
                <a:solidFill>
                  <a:srgbClr val="FF0000"/>
                </a:solidFill>
              </a:rPr>
              <a:t>. 9:35 </a:t>
            </a:r>
            <a:r>
              <a:rPr lang="en-AU" dirty="0" smtClean="0"/>
              <a:t>- the founder of Gibeon. </a:t>
            </a:r>
            <a:r>
              <a:rPr lang="en-AU" sz="2800" dirty="0" smtClean="0"/>
              <a:t>(Barnes thinks Gibeon and </a:t>
            </a:r>
            <a:r>
              <a:rPr lang="en-AU" sz="2800" dirty="0" err="1" smtClean="0"/>
              <a:t>Gibeah</a:t>
            </a:r>
            <a:r>
              <a:rPr lang="en-AU" sz="2800" dirty="0" smtClean="0"/>
              <a:t> are one and the same.)</a:t>
            </a:r>
            <a:endParaRPr lang="en-AU" sz="2800" dirty="0" smtClean="0">
              <a:solidFill>
                <a:srgbClr val="FF0000"/>
              </a:solidFill>
            </a:endParaRPr>
          </a:p>
          <a:p>
            <a:pPr marL="533400" indent="-533400">
              <a:spcBef>
                <a:spcPts val="400"/>
              </a:spcBef>
            </a:pPr>
            <a:r>
              <a:rPr lang="en-AU" dirty="0" smtClean="0">
                <a:solidFill>
                  <a:srgbClr val="00FF00"/>
                </a:solidFill>
              </a:rPr>
              <a:t>"</a:t>
            </a:r>
            <a:r>
              <a:rPr lang="en-AU" dirty="0" err="1" smtClean="0">
                <a:solidFill>
                  <a:srgbClr val="00FF00"/>
                </a:solidFill>
              </a:rPr>
              <a:t>Zeror</a:t>
            </a:r>
            <a:r>
              <a:rPr lang="en-AU" dirty="0" smtClean="0">
                <a:solidFill>
                  <a:srgbClr val="00FF00"/>
                </a:solidFill>
              </a:rPr>
              <a:t>" </a:t>
            </a:r>
            <a:r>
              <a:rPr lang="en-AU" dirty="0" smtClean="0"/>
              <a:t>- "a parcel (as packed up)".</a:t>
            </a:r>
          </a:p>
          <a:p>
            <a:pPr marL="533400" indent="-533400">
              <a:spcBef>
                <a:spcPts val="400"/>
              </a:spcBef>
            </a:pPr>
            <a:r>
              <a:rPr lang="en-AU" dirty="0" smtClean="0">
                <a:solidFill>
                  <a:srgbClr val="00FF00"/>
                </a:solidFill>
              </a:rPr>
              <a:t>"</a:t>
            </a:r>
            <a:r>
              <a:rPr lang="en-AU" dirty="0" err="1" smtClean="0">
                <a:solidFill>
                  <a:srgbClr val="00FF00"/>
                </a:solidFill>
              </a:rPr>
              <a:t>Bechorath</a:t>
            </a:r>
            <a:r>
              <a:rPr lang="en-AU" dirty="0" smtClean="0">
                <a:solidFill>
                  <a:srgbClr val="00FF00"/>
                </a:solidFill>
              </a:rPr>
              <a:t>" </a:t>
            </a:r>
            <a:r>
              <a:rPr lang="en-AU" dirty="0" smtClean="0"/>
              <a:t>- "first-born".</a:t>
            </a:r>
          </a:p>
          <a:p>
            <a:pPr marL="533400" indent="-533400">
              <a:spcBef>
                <a:spcPts val="400"/>
              </a:spcBef>
            </a:pPr>
            <a:r>
              <a:rPr lang="en-AU" dirty="0" smtClean="0">
                <a:solidFill>
                  <a:srgbClr val="00FF00"/>
                </a:solidFill>
              </a:rPr>
              <a:t>"</a:t>
            </a:r>
            <a:r>
              <a:rPr lang="en-AU" dirty="0" err="1" smtClean="0">
                <a:solidFill>
                  <a:srgbClr val="00FF00"/>
                </a:solidFill>
              </a:rPr>
              <a:t>Aphiah</a:t>
            </a:r>
            <a:r>
              <a:rPr lang="en-AU" dirty="0" smtClean="0">
                <a:solidFill>
                  <a:srgbClr val="00FF00"/>
                </a:solidFill>
              </a:rPr>
              <a:t>" </a:t>
            </a:r>
            <a:r>
              <a:rPr lang="en-AU" dirty="0" smtClean="0"/>
              <a:t>- "I will make to breathe".</a:t>
            </a:r>
          </a:p>
          <a:p>
            <a:pPr marL="533400" indent="-533400">
              <a:spcBef>
                <a:spcPts val="400"/>
              </a:spcBef>
            </a:pPr>
            <a:r>
              <a:rPr lang="en-AU" dirty="0" smtClean="0">
                <a:solidFill>
                  <a:srgbClr val="00FF00"/>
                </a:solidFill>
              </a:rPr>
              <a:t>"mighty man" </a:t>
            </a:r>
            <a:r>
              <a:rPr lang="en-AU" dirty="0" smtClean="0"/>
              <a:t>- </a:t>
            </a:r>
            <a:r>
              <a:rPr lang="en-AU" i="1" dirty="0" err="1" smtClean="0"/>
              <a:t>gibbor</a:t>
            </a:r>
            <a:r>
              <a:rPr lang="en-AU" dirty="0" smtClean="0"/>
              <a:t> - powerful warrior.</a:t>
            </a:r>
          </a:p>
          <a:p>
            <a:pPr marL="533400" indent="-533400">
              <a:spcBef>
                <a:spcPts val="400"/>
              </a:spcBef>
            </a:pPr>
            <a:r>
              <a:rPr lang="en-AU" dirty="0" smtClean="0">
                <a:ln w="22225">
                  <a:solidFill>
                    <a:schemeClr val="tx1"/>
                  </a:solidFill>
                </a:ln>
                <a:solidFill>
                  <a:srgbClr val="FF0000"/>
                </a:solidFill>
              </a:rPr>
              <a:t>V.2 </a:t>
            </a:r>
            <a:r>
              <a:rPr lang="en-AU" dirty="0" smtClean="0"/>
              <a:t>- </a:t>
            </a:r>
            <a:r>
              <a:rPr lang="en-AU" dirty="0" smtClean="0">
                <a:solidFill>
                  <a:srgbClr val="00FF00"/>
                </a:solidFill>
              </a:rPr>
              <a:t>"Saul" </a:t>
            </a:r>
            <a:r>
              <a:rPr lang="en-AU" dirty="0" smtClean="0"/>
              <a:t>- "desired" (BDB); "asked" (Strong); "asked for" (Easton) – </a:t>
            </a:r>
            <a:r>
              <a:rPr lang="en-AU" dirty="0" smtClean="0">
                <a:ln w="22225">
                  <a:solidFill>
                    <a:schemeClr val="tx1"/>
                  </a:solidFill>
                </a:ln>
                <a:solidFill>
                  <a:srgbClr val="FF0000"/>
                </a:solidFill>
              </a:rPr>
              <a:t>v.20</a:t>
            </a:r>
            <a:r>
              <a:rPr lang="en-AU" dirty="0" smtClean="0"/>
              <a:t>.</a:t>
            </a:r>
          </a:p>
        </p:txBody>
      </p:sp>
      <p:sp>
        <p:nvSpPr>
          <p:cNvPr id="5" name="TextBox 4"/>
          <p:cNvSpPr txBox="1"/>
          <p:nvPr/>
        </p:nvSpPr>
        <p:spPr>
          <a:xfrm rot="21302717">
            <a:off x="395582" y="1379043"/>
            <a:ext cx="8318388" cy="1323439"/>
          </a:xfrm>
          <a:prstGeom prst="rect">
            <a:avLst/>
          </a:prstGeom>
          <a:solidFill>
            <a:srgbClr val="FFFF00"/>
          </a:solidFill>
          <a:ln w="57150">
            <a:solidFill>
              <a:srgbClr val="FF0000"/>
            </a:solidFill>
          </a:ln>
        </p:spPr>
        <p:txBody>
          <a:bodyPr wrap="square" rtlCol="0">
            <a:spAutoFit/>
          </a:bodyPr>
          <a:lstStyle/>
          <a:p>
            <a:pPr algn="ctr"/>
            <a:r>
              <a:rPr lang="en-AU" sz="4000" b="1" dirty="0" smtClean="0">
                <a:solidFill>
                  <a:schemeClr val="bg1"/>
                </a:solidFill>
              </a:rPr>
              <a:t>Possesses all the credentials for a king from a human perspective</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90115">
                                            <p:txEl>
                                              <p:pRg st="1" end="1"/>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500"/>
                                  </p:stCondLst>
                                  <p:childTnLst>
                                    <p:set>
                                      <p:cBhvr>
                                        <p:cTn id="12" dur="1" fill="hold">
                                          <p:stCondLst>
                                            <p:cond delay="0"/>
                                          </p:stCondLst>
                                        </p:cTn>
                                        <p:tgtEl>
                                          <p:spTgt spid="90115">
                                            <p:txEl>
                                              <p:pRg st="2" end="2"/>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500"/>
                                  </p:stCondLst>
                                  <p:childTnLst>
                                    <p:set>
                                      <p:cBhvr>
                                        <p:cTn id="15" dur="1" fill="hold">
                                          <p:stCondLst>
                                            <p:cond delay="0"/>
                                          </p:stCondLst>
                                        </p:cTn>
                                        <p:tgtEl>
                                          <p:spTgt spid="90115">
                                            <p:txEl>
                                              <p:pRg st="3" end="3"/>
                                            </p:txEl>
                                          </p:spTgt>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grpId="0" nodeType="afterEffect">
                                  <p:stCondLst>
                                    <p:cond delay="1500"/>
                                  </p:stCondLst>
                                  <p:childTnLst>
                                    <p:set>
                                      <p:cBhvr>
                                        <p:cTn id="18"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115">
                                            <p:txEl>
                                              <p:pRg st="5" end="5"/>
                                            </p:txEl>
                                          </p:spTgt>
                                        </p:tgtEl>
                                        <p:attrNameLst>
                                          <p:attrName>style.visibility</p:attrName>
                                        </p:attrNameLst>
                                      </p:cBhvr>
                                      <p:to>
                                        <p:strVal val="visible"/>
                                      </p:to>
                                    </p:set>
                                  </p:childTnLst>
                                </p:cTn>
                              </p:par>
                              <p:par>
                                <p:cTn id="23" presetID="53"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26894"/>
            <a:ext cx="9144000" cy="857232"/>
          </a:xfrm>
        </p:spPr>
        <p:txBody>
          <a:bodyPr/>
          <a:lstStyle/>
          <a:p>
            <a:r>
              <a:rPr lang="en-AU" sz="4400" dirty="0" smtClean="0"/>
              <a:t>Saul of </a:t>
            </a:r>
            <a:r>
              <a:rPr lang="en-AU" sz="4400" dirty="0" err="1" smtClean="0"/>
              <a:t>Gibeah</a:t>
            </a:r>
            <a:endParaRPr lang="en-AU" sz="4400" dirty="0">
              <a:solidFill>
                <a:srgbClr val="FF0000"/>
              </a:solidFill>
            </a:endParaRPr>
          </a:p>
        </p:txBody>
      </p:sp>
      <p:sp>
        <p:nvSpPr>
          <p:cNvPr id="90115" name="Rectangle 3"/>
          <p:cNvSpPr>
            <a:spLocks noGrp="1" noChangeArrowheads="1"/>
          </p:cNvSpPr>
          <p:nvPr>
            <p:ph type="subTitle" idx="1"/>
          </p:nvPr>
        </p:nvSpPr>
        <p:spPr>
          <a:xfrm>
            <a:off x="250825" y="908050"/>
            <a:ext cx="8713788" cy="5400675"/>
          </a:xfrm>
        </p:spPr>
        <p:txBody>
          <a:bodyPr/>
          <a:lstStyle/>
          <a:p>
            <a:r>
              <a:rPr lang="en-AU" dirty="0" smtClean="0"/>
              <a:t>Was his ancestral mother one of the 400 virgins of </a:t>
            </a:r>
            <a:r>
              <a:rPr lang="en-AU" dirty="0" err="1" smtClean="0"/>
              <a:t>Jabesh-gilead</a:t>
            </a:r>
            <a:r>
              <a:rPr lang="en-AU" dirty="0" smtClean="0"/>
              <a:t>?</a:t>
            </a:r>
          </a:p>
          <a:p>
            <a:r>
              <a:rPr lang="en-AU" dirty="0" smtClean="0"/>
              <a:t>There is </a:t>
            </a:r>
            <a:r>
              <a:rPr lang="en-AU" dirty="0" smtClean="0">
                <a:solidFill>
                  <a:srgbClr val="FFFF00"/>
                </a:solidFill>
              </a:rPr>
              <a:t>a 2 in 3 chance </a:t>
            </a:r>
            <a:r>
              <a:rPr lang="en-AU" dirty="0" smtClean="0"/>
              <a:t>that is so!</a:t>
            </a:r>
          </a:p>
          <a:p>
            <a:r>
              <a:rPr lang="en-AU" dirty="0" smtClean="0"/>
              <a:t>Implicit proof lies in Saul's first decisive act as king of Israel - </a:t>
            </a:r>
            <a:r>
              <a:rPr lang="en-AU" dirty="0" smtClean="0">
                <a:ln w="22225">
                  <a:solidFill>
                    <a:schemeClr val="tx1"/>
                  </a:solidFill>
                </a:ln>
                <a:solidFill>
                  <a:srgbClr val="FF0000"/>
                </a:solidFill>
              </a:rPr>
              <a:t>1 Sam. 11:1-7</a:t>
            </a:r>
            <a:r>
              <a:rPr lang="en-AU" dirty="0" smtClean="0"/>
              <a:t>.</a:t>
            </a:r>
          </a:p>
          <a:p>
            <a:r>
              <a:rPr lang="en-AU" dirty="0" smtClean="0">
                <a:solidFill>
                  <a:srgbClr val="00FF00"/>
                </a:solidFill>
              </a:rPr>
              <a:t>Why did Saul hew a yoke of oxen into 12 pieces and send them to each tribe?</a:t>
            </a:r>
          </a:p>
          <a:p>
            <a:r>
              <a:rPr lang="en-AU" dirty="0" smtClean="0">
                <a:solidFill>
                  <a:srgbClr val="FFFF00"/>
                </a:solidFill>
              </a:rPr>
              <a:t>Consider too the numbers </a:t>
            </a:r>
            <a:r>
              <a:rPr lang="en-AU" dirty="0" smtClean="0"/>
              <a:t>- 400 and then 200 - David pursued by Saul first had 400 men, and then 200 more = 600.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6"/>
          <p:cNvSpPr>
            <a:spLocks noGrp="1" noChangeArrowheads="1"/>
          </p:cNvSpPr>
          <p:nvPr>
            <p:ph type="ftr" sz="quarter" idx="4294967295"/>
          </p:nvPr>
        </p:nvSpPr>
        <p:spPr>
          <a:xfrm>
            <a:off x="431800" y="6308725"/>
            <a:ext cx="3563938" cy="549275"/>
          </a:xfrm>
          <a:prstGeom prst="rect">
            <a:avLst/>
          </a:prstGeom>
        </p:spPr>
        <p:txBody>
          <a:bodyPr/>
          <a:lstStyle/>
          <a:p>
            <a:r>
              <a:rPr lang="en-AU"/>
              <a:t>The Judges of Israel</a:t>
            </a:r>
          </a:p>
        </p:txBody>
      </p:sp>
      <p:graphicFrame>
        <p:nvGraphicFramePr>
          <p:cNvPr id="88084" name="Object 20"/>
          <p:cNvGraphicFramePr>
            <a:graphicFrameLocks noChangeAspect="1"/>
          </p:cNvGraphicFramePr>
          <p:nvPr/>
        </p:nvGraphicFramePr>
        <p:xfrm>
          <a:off x="0" y="0"/>
          <a:ext cx="4481513" cy="6858000"/>
        </p:xfrm>
        <a:graphic>
          <a:graphicData uri="http://schemas.openxmlformats.org/presentationml/2006/ole">
            <p:oleObj spid="_x0000_s1026" name="Photo Editor Photo" r:id="rId3" imgW="13876190" imgH="21228571" progId="">
              <p:embed/>
            </p:oleObj>
          </a:graphicData>
        </a:graphic>
      </p:graphicFrame>
      <p:sp>
        <p:nvSpPr>
          <p:cNvPr id="88066" name="Rectangle 2"/>
          <p:cNvSpPr>
            <a:spLocks noGrp="1" noChangeArrowheads="1"/>
          </p:cNvSpPr>
          <p:nvPr>
            <p:ph type="ctrTitle"/>
          </p:nvPr>
        </p:nvSpPr>
        <p:spPr>
          <a:xfrm>
            <a:off x="4500563" y="0"/>
            <a:ext cx="4643437" cy="1340768"/>
          </a:xfrm>
        </p:spPr>
        <p:txBody>
          <a:bodyPr/>
          <a:lstStyle/>
          <a:p>
            <a:pPr>
              <a:lnSpc>
                <a:spcPct val="85000"/>
              </a:lnSpc>
            </a:pPr>
            <a:r>
              <a:rPr lang="en-AU" dirty="0"/>
              <a:t>All Israel </a:t>
            </a:r>
            <a:r>
              <a:rPr lang="en-AU" dirty="0" smtClean="0"/>
              <a:t>called</a:t>
            </a:r>
            <a:br>
              <a:rPr lang="en-AU" dirty="0" smtClean="0"/>
            </a:br>
            <a:r>
              <a:rPr lang="en-AU" sz="3600" dirty="0" smtClean="0">
                <a:ln w="22225">
                  <a:solidFill>
                    <a:schemeClr val="tx1"/>
                  </a:solidFill>
                </a:ln>
                <a:solidFill>
                  <a:srgbClr val="FF0000"/>
                </a:solidFill>
                <a:effectLst/>
              </a:rPr>
              <a:t>1 Sam. 11:1-7</a:t>
            </a:r>
            <a:endParaRPr lang="en-AU" sz="3600" dirty="0">
              <a:ln w="22225">
                <a:solidFill>
                  <a:schemeClr val="tx1"/>
                </a:solidFill>
              </a:ln>
              <a:solidFill>
                <a:srgbClr val="FF0000"/>
              </a:solidFill>
              <a:effectLst/>
            </a:endParaRPr>
          </a:p>
        </p:txBody>
      </p:sp>
      <p:sp>
        <p:nvSpPr>
          <p:cNvPr id="88069" name="Freeform 5"/>
          <p:cNvSpPr>
            <a:spLocks/>
          </p:cNvSpPr>
          <p:nvPr/>
        </p:nvSpPr>
        <p:spPr bwMode="auto">
          <a:xfrm>
            <a:off x="-80963" y="-88900"/>
            <a:ext cx="2366963" cy="5634038"/>
          </a:xfrm>
          <a:custGeom>
            <a:avLst/>
            <a:gdLst/>
            <a:ahLst/>
            <a:cxnLst>
              <a:cxn ang="0">
                <a:pos x="32" y="28"/>
              </a:cxn>
              <a:cxn ang="0">
                <a:pos x="162" y="37"/>
              </a:cxn>
              <a:cxn ang="0">
                <a:pos x="776" y="47"/>
              </a:cxn>
              <a:cxn ang="0">
                <a:pos x="1017" y="28"/>
              </a:cxn>
              <a:cxn ang="0">
                <a:pos x="1491" y="56"/>
              </a:cxn>
              <a:cxn ang="0">
                <a:pos x="1407" y="242"/>
              </a:cxn>
              <a:cxn ang="0">
                <a:pos x="1305" y="400"/>
              </a:cxn>
              <a:cxn ang="0">
                <a:pos x="1119" y="613"/>
              </a:cxn>
              <a:cxn ang="0">
                <a:pos x="1175" y="678"/>
              </a:cxn>
              <a:cxn ang="0">
                <a:pos x="1092" y="920"/>
              </a:cxn>
              <a:cxn ang="0">
                <a:pos x="1008" y="1143"/>
              </a:cxn>
              <a:cxn ang="0">
                <a:pos x="999" y="1273"/>
              </a:cxn>
              <a:cxn ang="0">
                <a:pos x="971" y="1366"/>
              </a:cxn>
              <a:cxn ang="0">
                <a:pos x="943" y="1505"/>
              </a:cxn>
              <a:cxn ang="0">
                <a:pos x="887" y="1784"/>
              </a:cxn>
              <a:cxn ang="0">
                <a:pos x="794" y="2128"/>
              </a:cxn>
              <a:cxn ang="0">
                <a:pos x="571" y="2434"/>
              </a:cxn>
              <a:cxn ang="0">
                <a:pos x="553" y="2471"/>
              </a:cxn>
              <a:cxn ang="0">
                <a:pos x="590" y="2546"/>
              </a:cxn>
              <a:cxn ang="0">
                <a:pos x="571" y="2676"/>
              </a:cxn>
              <a:cxn ang="0">
                <a:pos x="516" y="2852"/>
              </a:cxn>
              <a:cxn ang="0">
                <a:pos x="441" y="2927"/>
              </a:cxn>
              <a:cxn ang="0">
                <a:pos x="385" y="3075"/>
              </a:cxn>
              <a:cxn ang="0">
                <a:pos x="218" y="3178"/>
              </a:cxn>
              <a:cxn ang="0">
                <a:pos x="42" y="3549"/>
              </a:cxn>
              <a:cxn ang="0">
                <a:pos x="23" y="3094"/>
              </a:cxn>
              <a:cxn ang="0">
                <a:pos x="32" y="2722"/>
              </a:cxn>
              <a:cxn ang="0">
                <a:pos x="23" y="2007"/>
              </a:cxn>
              <a:cxn ang="0">
                <a:pos x="32" y="1635"/>
              </a:cxn>
              <a:cxn ang="0">
                <a:pos x="14" y="901"/>
              </a:cxn>
              <a:cxn ang="0">
                <a:pos x="23" y="279"/>
              </a:cxn>
              <a:cxn ang="0">
                <a:pos x="32" y="93"/>
              </a:cxn>
              <a:cxn ang="0">
                <a:pos x="60" y="37"/>
              </a:cxn>
              <a:cxn ang="0">
                <a:pos x="32" y="28"/>
              </a:cxn>
            </a:cxnLst>
            <a:rect l="0" t="0" r="r" b="b"/>
            <a:pathLst>
              <a:path w="1491" h="3549">
                <a:moveTo>
                  <a:pt x="32" y="28"/>
                </a:moveTo>
                <a:cubicBezTo>
                  <a:pt x="70" y="54"/>
                  <a:pt x="135" y="0"/>
                  <a:pt x="162" y="37"/>
                </a:cubicBezTo>
                <a:cubicBezTo>
                  <a:pt x="367" y="4"/>
                  <a:pt x="571" y="42"/>
                  <a:pt x="776" y="47"/>
                </a:cubicBezTo>
                <a:cubicBezTo>
                  <a:pt x="920" y="45"/>
                  <a:pt x="940" y="23"/>
                  <a:pt x="1017" y="28"/>
                </a:cubicBezTo>
                <a:cubicBezTo>
                  <a:pt x="1136" y="29"/>
                  <a:pt x="1426" y="20"/>
                  <a:pt x="1491" y="56"/>
                </a:cubicBezTo>
                <a:cubicBezTo>
                  <a:pt x="1488" y="109"/>
                  <a:pt x="1412" y="189"/>
                  <a:pt x="1407" y="242"/>
                </a:cubicBezTo>
                <a:cubicBezTo>
                  <a:pt x="1404" y="274"/>
                  <a:pt x="1305" y="400"/>
                  <a:pt x="1305" y="400"/>
                </a:cubicBezTo>
                <a:cubicBezTo>
                  <a:pt x="1092" y="418"/>
                  <a:pt x="1191" y="565"/>
                  <a:pt x="1119" y="613"/>
                </a:cubicBezTo>
                <a:cubicBezTo>
                  <a:pt x="1166" y="651"/>
                  <a:pt x="1235" y="668"/>
                  <a:pt x="1175" y="678"/>
                </a:cubicBezTo>
                <a:cubicBezTo>
                  <a:pt x="1127" y="753"/>
                  <a:pt x="1143" y="840"/>
                  <a:pt x="1092" y="920"/>
                </a:cubicBezTo>
                <a:cubicBezTo>
                  <a:pt x="1081" y="1018"/>
                  <a:pt x="1030" y="1058"/>
                  <a:pt x="1008" y="1143"/>
                </a:cubicBezTo>
                <a:cubicBezTo>
                  <a:pt x="1001" y="1172"/>
                  <a:pt x="1008" y="1245"/>
                  <a:pt x="999" y="1273"/>
                </a:cubicBezTo>
                <a:cubicBezTo>
                  <a:pt x="996" y="1282"/>
                  <a:pt x="971" y="1366"/>
                  <a:pt x="971" y="1366"/>
                </a:cubicBezTo>
                <a:cubicBezTo>
                  <a:pt x="959" y="1457"/>
                  <a:pt x="971" y="1418"/>
                  <a:pt x="943" y="1505"/>
                </a:cubicBezTo>
                <a:cubicBezTo>
                  <a:pt x="952" y="1607"/>
                  <a:pt x="902" y="1708"/>
                  <a:pt x="887" y="1784"/>
                </a:cubicBezTo>
                <a:cubicBezTo>
                  <a:pt x="880" y="1921"/>
                  <a:pt x="815" y="2006"/>
                  <a:pt x="794" y="2128"/>
                </a:cubicBezTo>
                <a:cubicBezTo>
                  <a:pt x="774" y="2249"/>
                  <a:pt x="641" y="2331"/>
                  <a:pt x="571" y="2434"/>
                </a:cubicBezTo>
                <a:cubicBezTo>
                  <a:pt x="568" y="2443"/>
                  <a:pt x="558" y="2463"/>
                  <a:pt x="553" y="2471"/>
                </a:cubicBezTo>
                <a:cubicBezTo>
                  <a:pt x="542" y="2491"/>
                  <a:pt x="598" y="2525"/>
                  <a:pt x="590" y="2546"/>
                </a:cubicBezTo>
                <a:cubicBezTo>
                  <a:pt x="577" y="2583"/>
                  <a:pt x="584" y="2639"/>
                  <a:pt x="571" y="2676"/>
                </a:cubicBezTo>
                <a:cubicBezTo>
                  <a:pt x="555" y="2724"/>
                  <a:pt x="538" y="2810"/>
                  <a:pt x="516" y="2852"/>
                </a:cubicBezTo>
                <a:cubicBezTo>
                  <a:pt x="494" y="2894"/>
                  <a:pt x="463" y="2890"/>
                  <a:pt x="441" y="2927"/>
                </a:cubicBezTo>
                <a:cubicBezTo>
                  <a:pt x="420" y="2994"/>
                  <a:pt x="404" y="3029"/>
                  <a:pt x="385" y="3075"/>
                </a:cubicBezTo>
                <a:cubicBezTo>
                  <a:pt x="360" y="3149"/>
                  <a:pt x="265" y="3118"/>
                  <a:pt x="218" y="3178"/>
                </a:cubicBezTo>
                <a:cubicBezTo>
                  <a:pt x="152" y="3262"/>
                  <a:pt x="79" y="3449"/>
                  <a:pt x="42" y="3549"/>
                </a:cubicBezTo>
                <a:cubicBezTo>
                  <a:pt x="0" y="3422"/>
                  <a:pt x="35" y="3227"/>
                  <a:pt x="23" y="3094"/>
                </a:cubicBezTo>
                <a:cubicBezTo>
                  <a:pt x="49" y="2852"/>
                  <a:pt x="45" y="2976"/>
                  <a:pt x="32" y="2722"/>
                </a:cubicBezTo>
                <a:cubicBezTo>
                  <a:pt x="49" y="2484"/>
                  <a:pt x="46" y="2245"/>
                  <a:pt x="23" y="2007"/>
                </a:cubicBezTo>
                <a:cubicBezTo>
                  <a:pt x="30" y="1875"/>
                  <a:pt x="42" y="1765"/>
                  <a:pt x="32" y="1635"/>
                </a:cubicBezTo>
                <a:cubicBezTo>
                  <a:pt x="36" y="1450"/>
                  <a:pt x="15" y="1127"/>
                  <a:pt x="14" y="901"/>
                </a:cubicBezTo>
                <a:cubicBezTo>
                  <a:pt x="13" y="675"/>
                  <a:pt x="20" y="414"/>
                  <a:pt x="23" y="279"/>
                </a:cubicBezTo>
                <a:cubicBezTo>
                  <a:pt x="26" y="217"/>
                  <a:pt x="27" y="155"/>
                  <a:pt x="32" y="93"/>
                </a:cubicBezTo>
                <a:cubicBezTo>
                  <a:pt x="34" y="72"/>
                  <a:pt x="65" y="57"/>
                  <a:pt x="60" y="37"/>
                </a:cubicBezTo>
                <a:cubicBezTo>
                  <a:pt x="57" y="28"/>
                  <a:pt x="41" y="31"/>
                  <a:pt x="32" y="28"/>
                </a:cubicBezTo>
                <a:close/>
              </a:path>
            </a:pathLst>
          </a:custGeom>
          <a:solidFill>
            <a:srgbClr val="CCFFFF"/>
          </a:solidFill>
          <a:ln w="9525">
            <a:noFill/>
            <a:round/>
            <a:headEnd/>
            <a:tailEnd/>
          </a:ln>
          <a:effectLst/>
        </p:spPr>
        <p:txBody>
          <a:bodyPr/>
          <a:lstStyle/>
          <a:p>
            <a:endParaRPr lang="en-AU"/>
          </a:p>
        </p:txBody>
      </p:sp>
      <p:sp>
        <p:nvSpPr>
          <p:cNvPr id="88083" name="Rectangle 19"/>
          <p:cNvSpPr>
            <a:spLocks noGrp="1" noChangeArrowheads="1"/>
          </p:cNvSpPr>
          <p:nvPr>
            <p:ph type="subTitle" idx="1"/>
          </p:nvPr>
        </p:nvSpPr>
        <p:spPr>
          <a:xfrm>
            <a:off x="4714875" y="1360089"/>
            <a:ext cx="4071967" cy="5087488"/>
          </a:xfrm>
        </p:spPr>
        <p:txBody>
          <a:bodyPr/>
          <a:lstStyle/>
          <a:p>
            <a:pPr marL="0" indent="0" algn="ctr">
              <a:buClr>
                <a:srgbClr val="FFFF00"/>
              </a:buClr>
              <a:buNone/>
            </a:pPr>
            <a:r>
              <a:rPr lang="en-AU" sz="3600" dirty="0" smtClean="0"/>
              <a:t>Saul divided two yoke of oxen into 12 pieces and sent them to each tribe with an ultimatum. </a:t>
            </a:r>
            <a:r>
              <a:rPr lang="en-AU" sz="3600" dirty="0" smtClean="0">
                <a:solidFill>
                  <a:srgbClr val="00FF00"/>
                </a:solidFill>
              </a:rPr>
              <a:t>Where did he get that from - not being a Bible student</a:t>
            </a:r>
            <a:r>
              <a:rPr lang="en-AU" sz="3600" dirty="0" smtClean="0">
                <a:solidFill>
                  <a:srgbClr val="00FF00"/>
                </a:solidFill>
              </a:rPr>
              <a:t>?</a:t>
            </a:r>
            <a:endParaRPr lang="en-AU" sz="3600" dirty="0"/>
          </a:p>
        </p:txBody>
      </p:sp>
      <p:sp>
        <p:nvSpPr>
          <p:cNvPr id="88086" name="AutoShape 22"/>
          <p:cNvSpPr>
            <a:spLocks noChangeArrowheads="1"/>
          </p:cNvSpPr>
          <p:nvPr/>
        </p:nvSpPr>
        <p:spPr bwMode="auto">
          <a:xfrm rot="1080026">
            <a:off x="648658" y="3863588"/>
            <a:ext cx="1727200" cy="773113"/>
          </a:xfrm>
          <a:prstGeom prst="rightArrow">
            <a:avLst>
              <a:gd name="adj1" fmla="val 50000"/>
              <a:gd name="adj2" fmla="val 55852"/>
            </a:avLst>
          </a:prstGeom>
          <a:solidFill>
            <a:srgbClr val="00FF00"/>
          </a:solidFill>
          <a:ln w="9525">
            <a:solidFill>
              <a:srgbClr val="000000"/>
            </a:solidFill>
            <a:miter lim="800000"/>
            <a:headEnd/>
            <a:tailEnd/>
          </a:ln>
          <a:effectLst/>
        </p:spPr>
        <p:txBody>
          <a:bodyPr wrap="none" anchor="ctr"/>
          <a:lstStyle/>
          <a:p>
            <a:pPr algn="ctr"/>
            <a:r>
              <a:rPr lang="en-AU" sz="2400" dirty="0" err="1">
                <a:solidFill>
                  <a:srgbClr val="000000"/>
                </a:solidFill>
                <a:latin typeface="Impact" pitchFamily="34" charset="0"/>
              </a:rPr>
              <a:t>Gibeah</a:t>
            </a:r>
            <a:endParaRPr lang="en-AU" sz="2400" dirty="0">
              <a:solidFill>
                <a:srgbClr val="000000"/>
              </a:solidFill>
              <a:latin typeface="Impact" pitchFamily="34" charset="0"/>
            </a:endParaRPr>
          </a:p>
        </p:txBody>
      </p:sp>
      <p:sp>
        <p:nvSpPr>
          <p:cNvPr id="88088" name="Freeform 24"/>
          <p:cNvSpPr>
            <a:spLocks/>
          </p:cNvSpPr>
          <p:nvPr/>
        </p:nvSpPr>
        <p:spPr bwMode="auto">
          <a:xfrm>
            <a:off x="2443134" y="2000240"/>
            <a:ext cx="1485923" cy="2479711"/>
          </a:xfrm>
          <a:custGeom>
            <a:avLst/>
            <a:gdLst/>
            <a:ahLst/>
            <a:cxnLst>
              <a:cxn ang="0">
                <a:pos x="0" y="907"/>
              </a:cxn>
              <a:cxn ang="0">
                <a:pos x="91" y="499"/>
              </a:cxn>
              <a:cxn ang="0">
                <a:pos x="317" y="181"/>
              </a:cxn>
              <a:cxn ang="0">
                <a:pos x="680" y="0"/>
              </a:cxn>
            </a:cxnLst>
            <a:rect l="0" t="0" r="r" b="b"/>
            <a:pathLst>
              <a:path w="680" h="907">
                <a:moveTo>
                  <a:pt x="0" y="907"/>
                </a:moveTo>
                <a:cubicBezTo>
                  <a:pt x="19" y="763"/>
                  <a:pt x="38" y="620"/>
                  <a:pt x="91" y="499"/>
                </a:cubicBezTo>
                <a:cubicBezTo>
                  <a:pt x="144" y="378"/>
                  <a:pt x="219" y="264"/>
                  <a:pt x="317" y="181"/>
                </a:cubicBezTo>
                <a:cubicBezTo>
                  <a:pt x="415" y="98"/>
                  <a:pt x="620" y="30"/>
                  <a:pt x="680" y="0"/>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89" name="Freeform 25"/>
          <p:cNvSpPr>
            <a:spLocks/>
          </p:cNvSpPr>
          <p:nvPr/>
        </p:nvSpPr>
        <p:spPr bwMode="auto">
          <a:xfrm>
            <a:off x="2443135" y="2214554"/>
            <a:ext cx="557229" cy="2192372"/>
          </a:xfrm>
          <a:custGeom>
            <a:avLst/>
            <a:gdLst/>
            <a:ahLst/>
            <a:cxnLst>
              <a:cxn ang="0">
                <a:pos x="0" y="952"/>
              </a:cxn>
              <a:cxn ang="0">
                <a:pos x="45" y="317"/>
              </a:cxn>
              <a:cxn ang="0">
                <a:pos x="227" y="0"/>
              </a:cxn>
            </a:cxnLst>
            <a:rect l="0" t="0" r="r" b="b"/>
            <a:pathLst>
              <a:path w="227" h="952">
                <a:moveTo>
                  <a:pt x="0" y="952"/>
                </a:moveTo>
                <a:cubicBezTo>
                  <a:pt x="3" y="714"/>
                  <a:pt x="7" y="476"/>
                  <a:pt x="45" y="317"/>
                </a:cubicBezTo>
                <a:cubicBezTo>
                  <a:pt x="83" y="158"/>
                  <a:pt x="155" y="79"/>
                  <a:pt x="227" y="0"/>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0" name="Freeform 26"/>
          <p:cNvSpPr>
            <a:spLocks/>
          </p:cNvSpPr>
          <p:nvPr/>
        </p:nvSpPr>
        <p:spPr bwMode="auto">
          <a:xfrm>
            <a:off x="1928794" y="1285860"/>
            <a:ext cx="514341" cy="3121066"/>
          </a:xfrm>
          <a:custGeom>
            <a:avLst/>
            <a:gdLst/>
            <a:ahLst/>
            <a:cxnLst>
              <a:cxn ang="0">
                <a:pos x="378" y="1496"/>
              </a:cxn>
              <a:cxn ang="0">
                <a:pos x="60" y="725"/>
              </a:cxn>
              <a:cxn ang="0">
                <a:pos x="15" y="317"/>
              </a:cxn>
              <a:cxn ang="0">
                <a:pos x="106" y="0"/>
              </a:cxn>
            </a:cxnLst>
            <a:rect l="0" t="0" r="r" b="b"/>
            <a:pathLst>
              <a:path w="378" h="1496">
                <a:moveTo>
                  <a:pt x="378" y="1496"/>
                </a:moveTo>
                <a:cubicBezTo>
                  <a:pt x="249" y="1208"/>
                  <a:pt x="120" y="921"/>
                  <a:pt x="60" y="725"/>
                </a:cubicBezTo>
                <a:cubicBezTo>
                  <a:pt x="0" y="529"/>
                  <a:pt x="7" y="438"/>
                  <a:pt x="15" y="317"/>
                </a:cubicBezTo>
                <a:cubicBezTo>
                  <a:pt x="23" y="196"/>
                  <a:pt x="91" y="53"/>
                  <a:pt x="106" y="0"/>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1" name="Freeform 27"/>
          <p:cNvSpPr>
            <a:spLocks/>
          </p:cNvSpPr>
          <p:nvPr/>
        </p:nvSpPr>
        <p:spPr bwMode="auto">
          <a:xfrm>
            <a:off x="2214546" y="1000108"/>
            <a:ext cx="857256" cy="3429023"/>
          </a:xfrm>
          <a:custGeom>
            <a:avLst/>
            <a:gdLst/>
            <a:ahLst/>
            <a:cxnLst>
              <a:cxn ang="0">
                <a:pos x="174" y="1723"/>
              </a:cxn>
              <a:cxn ang="0">
                <a:pos x="38" y="952"/>
              </a:cxn>
              <a:cxn ang="0">
                <a:pos x="401" y="363"/>
              </a:cxn>
              <a:cxn ang="0">
                <a:pos x="401" y="0"/>
              </a:cxn>
            </a:cxnLst>
            <a:rect l="0" t="0" r="r" b="b"/>
            <a:pathLst>
              <a:path w="461" h="1723">
                <a:moveTo>
                  <a:pt x="174" y="1723"/>
                </a:moveTo>
                <a:cubicBezTo>
                  <a:pt x="87" y="1450"/>
                  <a:pt x="0" y="1178"/>
                  <a:pt x="38" y="952"/>
                </a:cubicBezTo>
                <a:cubicBezTo>
                  <a:pt x="76" y="726"/>
                  <a:pt x="341" y="522"/>
                  <a:pt x="401" y="363"/>
                </a:cubicBezTo>
                <a:cubicBezTo>
                  <a:pt x="461" y="204"/>
                  <a:pt x="431" y="102"/>
                  <a:pt x="401" y="0"/>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2" name="Freeform 28"/>
          <p:cNvSpPr>
            <a:spLocks/>
          </p:cNvSpPr>
          <p:nvPr/>
        </p:nvSpPr>
        <p:spPr bwMode="auto">
          <a:xfrm>
            <a:off x="2159001" y="1857364"/>
            <a:ext cx="269860" cy="2571767"/>
          </a:xfrm>
          <a:custGeom>
            <a:avLst/>
            <a:gdLst/>
            <a:ahLst/>
            <a:cxnLst>
              <a:cxn ang="0">
                <a:pos x="250" y="1134"/>
              </a:cxn>
              <a:cxn ang="0">
                <a:pos x="23" y="409"/>
              </a:cxn>
              <a:cxn ang="0">
                <a:pos x="114" y="0"/>
              </a:cxn>
            </a:cxnLst>
            <a:rect l="0" t="0" r="r" b="b"/>
            <a:pathLst>
              <a:path w="250" h="1134">
                <a:moveTo>
                  <a:pt x="250" y="1134"/>
                </a:moveTo>
                <a:cubicBezTo>
                  <a:pt x="148" y="866"/>
                  <a:pt x="46" y="598"/>
                  <a:pt x="23" y="409"/>
                </a:cubicBezTo>
                <a:cubicBezTo>
                  <a:pt x="0" y="220"/>
                  <a:pt x="57" y="110"/>
                  <a:pt x="114" y="0"/>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3" name="Freeform 29"/>
          <p:cNvSpPr>
            <a:spLocks/>
          </p:cNvSpPr>
          <p:nvPr/>
        </p:nvSpPr>
        <p:spPr bwMode="auto">
          <a:xfrm>
            <a:off x="2428861" y="3573463"/>
            <a:ext cx="1214446" cy="855669"/>
          </a:xfrm>
          <a:custGeom>
            <a:avLst/>
            <a:gdLst/>
            <a:ahLst/>
            <a:cxnLst>
              <a:cxn ang="0">
                <a:pos x="0" y="90"/>
              </a:cxn>
              <a:cxn ang="0">
                <a:pos x="726" y="0"/>
              </a:cxn>
            </a:cxnLst>
            <a:rect l="0" t="0" r="r" b="b"/>
            <a:pathLst>
              <a:path w="726" h="90">
                <a:moveTo>
                  <a:pt x="0" y="90"/>
                </a:moveTo>
                <a:cubicBezTo>
                  <a:pt x="0" y="90"/>
                  <a:pt x="363" y="45"/>
                  <a:pt x="726" y="0"/>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4" name="Freeform 30"/>
          <p:cNvSpPr>
            <a:spLocks/>
          </p:cNvSpPr>
          <p:nvPr/>
        </p:nvSpPr>
        <p:spPr bwMode="auto">
          <a:xfrm>
            <a:off x="2443134" y="4406926"/>
            <a:ext cx="1485923" cy="593710"/>
          </a:xfrm>
          <a:custGeom>
            <a:avLst/>
            <a:gdLst/>
            <a:ahLst/>
            <a:cxnLst>
              <a:cxn ang="0">
                <a:pos x="0" y="0"/>
              </a:cxn>
              <a:cxn ang="0">
                <a:pos x="227" y="318"/>
              </a:cxn>
              <a:cxn ang="0">
                <a:pos x="544" y="635"/>
              </a:cxn>
              <a:cxn ang="0">
                <a:pos x="816" y="772"/>
              </a:cxn>
            </a:cxnLst>
            <a:rect l="0" t="0" r="r" b="b"/>
            <a:pathLst>
              <a:path w="816" h="772">
                <a:moveTo>
                  <a:pt x="0" y="0"/>
                </a:moveTo>
                <a:cubicBezTo>
                  <a:pt x="68" y="106"/>
                  <a:pt x="136" y="212"/>
                  <a:pt x="227" y="318"/>
                </a:cubicBezTo>
                <a:cubicBezTo>
                  <a:pt x="318" y="424"/>
                  <a:pt x="446" y="559"/>
                  <a:pt x="544" y="635"/>
                </a:cubicBezTo>
                <a:cubicBezTo>
                  <a:pt x="642" y="711"/>
                  <a:pt x="729" y="741"/>
                  <a:pt x="816" y="772"/>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5" name="Freeform 31"/>
          <p:cNvSpPr>
            <a:spLocks/>
          </p:cNvSpPr>
          <p:nvPr/>
        </p:nvSpPr>
        <p:spPr bwMode="auto">
          <a:xfrm rot="4573504">
            <a:off x="1431552" y="3575354"/>
            <a:ext cx="1280233" cy="421673"/>
          </a:xfrm>
          <a:custGeom>
            <a:avLst/>
            <a:gdLst/>
            <a:ahLst/>
            <a:cxnLst>
              <a:cxn ang="0">
                <a:pos x="318" y="0"/>
              </a:cxn>
              <a:cxn ang="0">
                <a:pos x="0" y="137"/>
              </a:cxn>
            </a:cxnLst>
            <a:rect l="0" t="0" r="r" b="b"/>
            <a:pathLst>
              <a:path w="318" h="137">
                <a:moveTo>
                  <a:pt x="318" y="0"/>
                </a:moveTo>
                <a:cubicBezTo>
                  <a:pt x="185" y="57"/>
                  <a:pt x="53" y="114"/>
                  <a:pt x="0" y="137"/>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6" name="Freeform 32"/>
          <p:cNvSpPr>
            <a:spLocks/>
          </p:cNvSpPr>
          <p:nvPr/>
        </p:nvSpPr>
        <p:spPr bwMode="auto">
          <a:xfrm>
            <a:off x="1071538" y="4406927"/>
            <a:ext cx="1371597" cy="522272"/>
          </a:xfrm>
          <a:custGeom>
            <a:avLst/>
            <a:gdLst/>
            <a:ahLst/>
            <a:cxnLst>
              <a:cxn ang="0">
                <a:pos x="590" y="0"/>
              </a:cxn>
              <a:cxn ang="0">
                <a:pos x="499" y="499"/>
              </a:cxn>
              <a:cxn ang="0">
                <a:pos x="318" y="681"/>
              </a:cxn>
              <a:cxn ang="0">
                <a:pos x="0" y="862"/>
              </a:cxn>
            </a:cxnLst>
            <a:rect l="0" t="0" r="r" b="b"/>
            <a:pathLst>
              <a:path w="590" h="862">
                <a:moveTo>
                  <a:pt x="590" y="0"/>
                </a:moveTo>
                <a:cubicBezTo>
                  <a:pt x="567" y="192"/>
                  <a:pt x="544" y="385"/>
                  <a:pt x="499" y="499"/>
                </a:cubicBezTo>
                <a:cubicBezTo>
                  <a:pt x="454" y="613"/>
                  <a:pt x="401" y="621"/>
                  <a:pt x="318" y="681"/>
                </a:cubicBezTo>
                <a:cubicBezTo>
                  <a:pt x="235" y="741"/>
                  <a:pt x="117" y="801"/>
                  <a:pt x="0" y="862"/>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7" name="Freeform 33"/>
          <p:cNvSpPr>
            <a:spLocks/>
          </p:cNvSpPr>
          <p:nvPr/>
        </p:nvSpPr>
        <p:spPr bwMode="auto">
          <a:xfrm>
            <a:off x="714348" y="4357694"/>
            <a:ext cx="1928825" cy="1857388"/>
          </a:xfrm>
          <a:custGeom>
            <a:avLst/>
            <a:gdLst/>
            <a:ahLst/>
            <a:cxnLst>
              <a:cxn ang="0">
                <a:pos x="1089" y="0"/>
              </a:cxn>
              <a:cxn ang="0">
                <a:pos x="1270" y="499"/>
              </a:cxn>
              <a:cxn ang="0">
                <a:pos x="1180" y="908"/>
              </a:cxn>
              <a:cxn ang="0">
                <a:pos x="681" y="1361"/>
              </a:cxn>
              <a:cxn ang="0">
                <a:pos x="0" y="1724"/>
              </a:cxn>
            </a:cxnLst>
            <a:rect l="0" t="0" r="r" b="b"/>
            <a:pathLst>
              <a:path w="1285" h="1724">
                <a:moveTo>
                  <a:pt x="1089" y="0"/>
                </a:moveTo>
                <a:cubicBezTo>
                  <a:pt x="1172" y="174"/>
                  <a:pt x="1255" y="348"/>
                  <a:pt x="1270" y="499"/>
                </a:cubicBezTo>
                <a:cubicBezTo>
                  <a:pt x="1285" y="650"/>
                  <a:pt x="1278" y="764"/>
                  <a:pt x="1180" y="908"/>
                </a:cubicBezTo>
                <a:cubicBezTo>
                  <a:pt x="1082" y="1052"/>
                  <a:pt x="878" y="1225"/>
                  <a:pt x="681" y="1361"/>
                </a:cubicBezTo>
                <a:cubicBezTo>
                  <a:pt x="484" y="1497"/>
                  <a:pt x="242" y="1610"/>
                  <a:pt x="0" y="1724"/>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8" name="Freeform 34"/>
          <p:cNvSpPr>
            <a:spLocks/>
          </p:cNvSpPr>
          <p:nvPr/>
        </p:nvSpPr>
        <p:spPr bwMode="auto">
          <a:xfrm flipV="1">
            <a:off x="1285852" y="4357694"/>
            <a:ext cx="1157283" cy="49232"/>
          </a:xfrm>
          <a:custGeom>
            <a:avLst/>
            <a:gdLst/>
            <a:ahLst/>
            <a:cxnLst>
              <a:cxn ang="0">
                <a:pos x="590" y="0"/>
              </a:cxn>
              <a:cxn ang="0">
                <a:pos x="363" y="409"/>
              </a:cxn>
              <a:cxn ang="0">
                <a:pos x="0" y="499"/>
              </a:cxn>
            </a:cxnLst>
            <a:rect l="0" t="0" r="r" b="b"/>
            <a:pathLst>
              <a:path w="590" h="499">
                <a:moveTo>
                  <a:pt x="590" y="0"/>
                </a:moveTo>
                <a:cubicBezTo>
                  <a:pt x="525" y="163"/>
                  <a:pt x="461" y="326"/>
                  <a:pt x="363" y="409"/>
                </a:cubicBezTo>
                <a:cubicBezTo>
                  <a:pt x="265" y="492"/>
                  <a:pt x="132" y="495"/>
                  <a:pt x="0" y="499"/>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9" name="Text Box 35"/>
          <p:cNvSpPr txBox="1">
            <a:spLocks noChangeArrowheads="1"/>
          </p:cNvSpPr>
          <p:nvPr/>
        </p:nvSpPr>
        <p:spPr bwMode="auto">
          <a:xfrm>
            <a:off x="-22226" y="15875"/>
            <a:ext cx="1879582" cy="3539430"/>
          </a:xfrm>
          <a:prstGeom prst="rect">
            <a:avLst/>
          </a:prstGeom>
          <a:noFill/>
          <a:ln w="9525">
            <a:noFill/>
            <a:miter lim="800000"/>
            <a:headEnd/>
            <a:tailEnd/>
          </a:ln>
          <a:effectLst/>
        </p:spPr>
        <p:txBody>
          <a:bodyPr wrap="square">
            <a:spAutoFit/>
          </a:bodyPr>
          <a:lstStyle/>
          <a:p>
            <a:pPr>
              <a:spcBef>
                <a:spcPct val="50000"/>
              </a:spcBef>
            </a:pPr>
            <a:r>
              <a:rPr lang="en-AU" sz="2800" dirty="0" smtClean="0">
                <a:solidFill>
                  <a:srgbClr val="000000"/>
                </a:solidFill>
                <a:latin typeface="Impact" pitchFamily="34" charset="0"/>
              </a:rPr>
              <a:t>All Israel called to save the town of </a:t>
            </a:r>
            <a:r>
              <a:rPr lang="en-AU" sz="2800" dirty="0" err="1" smtClean="0">
                <a:solidFill>
                  <a:srgbClr val="000000"/>
                </a:solidFill>
                <a:latin typeface="Impact" pitchFamily="34" charset="0"/>
              </a:rPr>
              <a:t>Jabesh-gilead</a:t>
            </a:r>
            <a:r>
              <a:rPr lang="en-AU" sz="2800" dirty="0" smtClean="0">
                <a:solidFill>
                  <a:srgbClr val="000000"/>
                </a:solidFill>
                <a:latin typeface="Impact" pitchFamily="34" charset="0"/>
              </a:rPr>
              <a:t> from </a:t>
            </a:r>
            <a:r>
              <a:rPr lang="en-AU" sz="2800" dirty="0" err="1" smtClean="0">
                <a:solidFill>
                  <a:srgbClr val="000000"/>
                </a:solidFill>
                <a:latin typeface="Impact" pitchFamily="34" charset="0"/>
              </a:rPr>
              <a:t>Nahash</a:t>
            </a:r>
            <a:r>
              <a:rPr lang="en-AU" sz="2800" dirty="0" smtClean="0">
                <a:solidFill>
                  <a:srgbClr val="000000"/>
                </a:solidFill>
                <a:latin typeface="Impact" pitchFamily="34" charset="0"/>
              </a:rPr>
              <a:t> the Ammonite.</a:t>
            </a:r>
            <a:endParaRPr lang="en-AU" sz="2800" dirty="0">
              <a:solidFill>
                <a:srgbClr val="000000"/>
              </a:solidFill>
              <a:latin typeface="Impact" pitchFamily="34" charset="0"/>
            </a:endParaRPr>
          </a:p>
        </p:txBody>
      </p:sp>
      <p:sp>
        <p:nvSpPr>
          <p:cNvPr id="22" name="Freeform 21"/>
          <p:cNvSpPr/>
          <p:nvPr/>
        </p:nvSpPr>
        <p:spPr>
          <a:xfrm>
            <a:off x="1766860" y="3763988"/>
            <a:ext cx="684164" cy="680302"/>
          </a:xfrm>
          <a:custGeom>
            <a:avLst/>
            <a:gdLst>
              <a:gd name="connsiteX0" fmla="*/ 673100 w 684164"/>
              <a:gd name="connsiteY0" fmla="*/ 673100 h 680302"/>
              <a:gd name="connsiteX1" fmla="*/ 622300 w 684164"/>
              <a:gd name="connsiteY1" fmla="*/ 609600 h 680302"/>
              <a:gd name="connsiteX2" fmla="*/ 533400 w 684164"/>
              <a:gd name="connsiteY2" fmla="*/ 508000 h 680302"/>
              <a:gd name="connsiteX3" fmla="*/ 469900 w 684164"/>
              <a:gd name="connsiteY3" fmla="*/ 444500 h 680302"/>
              <a:gd name="connsiteX4" fmla="*/ 444500 w 684164"/>
              <a:gd name="connsiteY4" fmla="*/ 406400 h 680302"/>
              <a:gd name="connsiteX5" fmla="*/ 406400 w 684164"/>
              <a:gd name="connsiteY5" fmla="*/ 393700 h 680302"/>
              <a:gd name="connsiteX6" fmla="*/ 330200 w 684164"/>
              <a:gd name="connsiteY6" fmla="*/ 342900 h 680302"/>
              <a:gd name="connsiteX7" fmla="*/ 241300 w 684164"/>
              <a:gd name="connsiteY7" fmla="*/ 317500 h 680302"/>
              <a:gd name="connsiteX8" fmla="*/ 165100 w 684164"/>
              <a:gd name="connsiteY8" fmla="*/ 266700 h 680302"/>
              <a:gd name="connsiteX9" fmla="*/ 88900 w 684164"/>
              <a:gd name="connsiteY9" fmla="*/ 190500 h 680302"/>
              <a:gd name="connsiteX10" fmla="*/ 63500 w 684164"/>
              <a:gd name="connsiteY10" fmla="*/ 114300 h 680302"/>
              <a:gd name="connsiteX11" fmla="*/ 38100 w 684164"/>
              <a:gd name="connsiteY11" fmla="*/ 76200 h 680302"/>
              <a:gd name="connsiteX12" fmla="*/ 25400 w 684164"/>
              <a:gd name="connsiteY12" fmla="*/ 38100 h 680302"/>
              <a:gd name="connsiteX13" fmla="*/ 0 w 684164"/>
              <a:gd name="connsiteY13" fmla="*/ 0 h 68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164" h="680302">
                <a:moveTo>
                  <a:pt x="673100" y="673100"/>
                </a:moveTo>
                <a:cubicBezTo>
                  <a:pt x="644500" y="587300"/>
                  <a:pt x="684164" y="680302"/>
                  <a:pt x="622300" y="609600"/>
                </a:cubicBezTo>
                <a:cubicBezTo>
                  <a:pt x="518583" y="491067"/>
                  <a:pt x="619125" y="565150"/>
                  <a:pt x="533400" y="508000"/>
                </a:cubicBezTo>
                <a:cubicBezTo>
                  <a:pt x="465667" y="406400"/>
                  <a:pt x="554567" y="529167"/>
                  <a:pt x="469900" y="444500"/>
                </a:cubicBezTo>
                <a:cubicBezTo>
                  <a:pt x="459107" y="433707"/>
                  <a:pt x="456419" y="415935"/>
                  <a:pt x="444500" y="406400"/>
                </a:cubicBezTo>
                <a:cubicBezTo>
                  <a:pt x="434047" y="398037"/>
                  <a:pt x="418102" y="400201"/>
                  <a:pt x="406400" y="393700"/>
                </a:cubicBezTo>
                <a:cubicBezTo>
                  <a:pt x="379715" y="378875"/>
                  <a:pt x="359816" y="350304"/>
                  <a:pt x="330200" y="342900"/>
                </a:cubicBezTo>
                <a:cubicBezTo>
                  <a:pt x="318243" y="339911"/>
                  <a:pt x="256207" y="325782"/>
                  <a:pt x="241300" y="317500"/>
                </a:cubicBezTo>
                <a:cubicBezTo>
                  <a:pt x="214615" y="302675"/>
                  <a:pt x="186686" y="288286"/>
                  <a:pt x="165100" y="266700"/>
                </a:cubicBezTo>
                <a:lnTo>
                  <a:pt x="88900" y="190500"/>
                </a:lnTo>
                <a:cubicBezTo>
                  <a:pt x="80433" y="165100"/>
                  <a:pt x="78352" y="136577"/>
                  <a:pt x="63500" y="114300"/>
                </a:cubicBezTo>
                <a:cubicBezTo>
                  <a:pt x="55033" y="101600"/>
                  <a:pt x="44926" y="89852"/>
                  <a:pt x="38100" y="76200"/>
                </a:cubicBezTo>
                <a:cubicBezTo>
                  <a:pt x="32113" y="64226"/>
                  <a:pt x="31387" y="50074"/>
                  <a:pt x="25400" y="38100"/>
                </a:cubicBezTo>
                <a:cubicBezTo>
                  <a:pt x="18574" y="24448"/>
                  <a:pt x="0" y="0"/>
                  <a:pt x="0" y="0"/>
                </a:cubicBezTo>
              </a:path>
            </a:pathLst>
          </a:custGeom>
          <a:noFill/>
          <a:ln w="76200" cmpd="sng">
            <a:solidFill>
              <a:srgbClr val="FF0000"/>
            </a:solidFill>
            <a:round/>
            <a:headEnd type="none" w="med" len="med"/>
            <a:tailEnd type="triangle" w="med" len="med"/>
          </a:ln>
          <a:effectLst/>
        </p:spPr>
        <p:txBody>
          <a:bodyPr/>
          <a:lstStyle/>
          <a:p>
            <a:endParaRPr lang="en-AU">
              <a:latin typeface="Arial" charset="0"/>
            </a:endParaRPr>
          </a:p>
        </p:txBody>
      </p:sp>
      <p:sp>
        <p:nvSpPr>
          <p:cNvPr id="24" name="AutoShape 21"/>
          <p:cNvSpPr>
            <a:spLocks noChangeArrowheads="1"/>
          </p:cNvSpPr>
          <p:nvPr/>
        </p:nvSpPr>
        <p:spPr bwMode="auto">
          <a:xfrm rot="3209100">
            <a:off x="2868042" y="3377155"/>
            <a:ext cx="2225633" cy="792163"/>
          </a:xfrm>
          <a:prstGeom prst="leftArrow">
            <a:avLst>
              <a:gd name="adj1" fmla="val 50000"/>
              <a:gd name="adj2" fmla="val 70441"/>
            </a:avLst>
          </a:prstGeom>
          <a:solidFill>
            <a:srgbClr val="FFFF00"/>
          </a:solidFill>
          <a:ln w="9525">
            <a:solidFill>
              <a:srgbClr val="000000"/>
            </a:solidFill>
            <a:miter lim="800000"/>
            <a:headEnd/>
            <a:tailEnd/>
          </a:ln>
          <a:effectLst/>
        </p:spPr>
        <p:txBody>
          <a:bodyPr wrap="none" anchor="ctr"/>
          <a:lstStyle/>
          <a:p>
            <a:pPr algn="ctr"/>
            <a:r>
              <a:rPr lang="en-AU" sz="2400" dirty="0" err="1" smtClean="0">
                <a:solidFill>
                  <a:srgbClr val="000000"/>
                </a:solidFill>
                <a:latin typeface="Impact" pitchFamily="34" charset="0"/>
              </a:rPr>
              <a:t>Jabesh-gilead</a:t>
            </a:r>
            <a:endParaRPr lang="en-AU" sz="2400" dirty="0">
              <a:solidFill>
                <a:srgbClr val="000000"/>
              </a:solidFill>
              <a:latin typeface="Impac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10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8086"/>
                                        </p:tgtEl>
                                        <p:attrNameLst>
                                          <p:attrName>style.visibility</p:attrName>
                                        </p:attrNameLst>
                                      </p:cBhvr>
                                      <p:to>
                                        <p:strVal val="visible"/>
                                      </p:to>
                                    </p:set>
                                    <p:animEffect transition="in" filter="wipe(left)">
                                      <p:cBhvr>
                                        <p:cTn id="10" dur="500"/>
                                        <p:tgtEl>
                                          <p:spTgt spid="88086"/>
                                        </p:tgtEl>
                                      </p:cBhvr>
                                    </p:animEffect>
                                  </p:childTnLst>
                                  <p:subTnLst>
                                    <p:set>
                                      <p:cBhvr override="childStyle">
                                        <p:cTn dur="1" fill="hold" display="0" masterRel="nextClick" afterEffect="1"/>
                                        <p:tgtEl>
                                          <p:spTgt spid="8808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083">
                                            <p:txEl>
                                              <p:pRg st="0" end="0"/>
                                            </p:txEl>
                                          </p:spTgt>
                                        </p:tgtEl>
                                        <p:attrNameLst>
                                          <p:attrName>style.visibility</p:attrName>
                                        </p:attrNameLst>
                                      </p:cBhvr>
                                      <p:to>
                                        <p:strVal val="visible"/>
                                      </p:to>
                                    </p:set>
                                  </p:childTnLst>
                                </p:cTn>
                              </p:par>
                              <p:par>
                                <p:cTn id="17" presetID="22" presetClass="entr" presetSubtype="4" fill="hold" grpId="0" nodeType="withEffect">
                                  <p:stCondLst>
                                    <p:cond delay="0"/>
                                  </p:stCondLst>
                                  <p:childTnLst>
                                    <p:set>
                                      <p:cBhvr>
                                        <p:cTn id="18" dur="1" fill="hold">
                                          <p:stCondLst>
                                            <p:cond delay="0"/>
                                          </p:stCondLst>
                                        </p:cTn>
                                        <p:tgtEl>
                                          <p:spTgt spid="88090"/>
                                        </p:tgtEl>
                                        <p:attrNameLst>
                                          <p:attrName>style.visibility</p:attrName>
                                        </p:attrNameLst>
                                      </p:cBhvr>
                                      <p:to>
                                        <p:strVal val="visible"/>
                                      </p:to>
                                    </p:set>
                                    <p:animEffect transition="in" filter="wipe(down)">
                                      <p:cBhvr>
                                        <p:cTn id="19" dur="5000"/>
                                        <p:tgtEl>
                                          <p:spTgt spid="8809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8092"/>
                                        </p:tgtEl>
                                        <p:attrNameLst>
                                          <p:attrName>style.visibility</p:attrName>
                                        </p:attrNameLst>
                                      </p:cBhvr>
                                      <p:to>
                                        <p:strVal val="visible"/>
                                      </p:to>
                                    </p:set>
                                    <p:animEffect transition="in" filter="wipe(down)">
                                      <p:cBhvr>
                                        <p:cTn id="22" dur="5000"/>
                                        <p:tgtEl>
                                          <p:spTgt spid="8809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8091"/>
                                        </p:tgtEl>
                                        <p:attrNameLst>
                                          <p:attrName>style.visibility</p:attrName>
                                        </p:attrNameLst>
                                      </p:cBhvr>
                                      <p:to>
                                        <p:strVal val="visible"/>
                                      </p:to>
                                    </p:set>
                                    <p:animEffect transition="in" filter="wipe(down)">
                                      <p:cBhvr>
                                        <p:cTn id="25" dur="5000"/>
                                        <p:tgtEl>
                                          <p:spTgt spid="8809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8089"/>
                                        </p:tgtEl>
                                        <p:attrNameLst>
                                          <p:attrName>style.visibility</p:attrName>
                                        </p:attrNameLst>
                                      </p:cBhvr>
                                      <p:to>
                                        <p:strVal val="visible"/>
                                      </p:to>
                                    </p:set>
                                    <p:animEffect transition="in" filter="wipe(down)">
                                      <p:cBhvr>
                                        <p:cTn id="28" dur="5000"/>
                                        <p:tgtEl>
                                          <p:spTgt spid="8808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8088"/>
                                        </p:tgtEl>
                                        <p:attrNameLst>
                                          <p:attrName>style.visibility</p:attrName>
                                        </p:attrNameLst>
                                      </p:cBhvr>
                                      <p:to>
                                        <p:strVal val="visible"/>
                                      </p:to>
                                    </p:set>
                                    <p:animEffect transition="in" filter="wipe(down)">
                                      <p:cBhvr>
                                        <p:cTn id="34" dur="5000"/>
                                        <p:tgtEl>
                                          <p:spTgt spid="8808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88093"/>
                                        </p:tgtEl>
                                        <p:attrNameLst>
                                          <p:attrName>style.visibility</p:attrName>
                                        </p:attrNameLst>
                                      </p:cBhvr>
                                      <p:to>
                                        <p:strVal val="visible"/>
                                      </p:to>
                                    </p:set>
                                    <p:animEffect transition="in" filter="wipe(left)">
                                      <p:cBhvr>
                                        <p:cTn id="37" dur="5000"/>
                                        <p:tgtEl>
                                          <p:spTgt spid="8809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88094"/>
                                        </p:tgtEl>
                                        <p:attrNameLst>
                                          <p:attrName>style.visibility</p:attrName>
                                        </p:attrNameLst>
                                      </p:cBhvr>
                                      <p:to>
                                        <p:strVal val="visible"/>
                                      </p:to>
                                    </p:set>
                                    <p:animEffect transition="in" filter="wipe(left)">
                                      <p:cBhvr>
                                        <p:cTn id="40" dur="5000"/>
                                        <p:tgtEl>
                                          <p:spTgt spid="8809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8098"/>
                                        </p:tgtEl>
                                        <p:attrNameLst>
                                          <p:attrName>style.visibility</p:attrName>
                                        </p:attrNameLst>
                                      </p:cBhvr>
                                      <p:to>
                                        <p:strVal val="visible"/>
                                      </p:to>
                                    </p:set>
                                    <p:animEffect transition="in" filter="wipe(up)">
                                      <p:cBhvr>
                                        <p:cTn id="43" dur="5000"/>
                                        <p:tgtEl>
                                          <p:spTgt spid="88098"/>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8096"/>
                                        </p:tgtEl>
                                        <p:attrNameLst>
                                          <p:attrName>style.visibility</p:attrName>
                                        </p:attrNameLst>
                                      </p:cBhvr>
                                      <p:to>
                                        <p:strVal val="visible"/>
                                      </p:to>
                                    </p:set>
                                    <p:animEffect transition="in" filter="wipe(up)">
                                      <p:cBhvr>
                                        <p:cTn id="46" dur="5000"/>
                                        <p:tgtEl>
                                          <p:spTgt spid="88096"/>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88097"/>
                                        </p:tgtEl>
                                        <p:attrNameLst>
                                          <p:attrName>style.visibility</p:attrName>
                                        </p:attrNameLst>
                                      </p:cBhvr>
                                      <p:to>
                                        <p:strVal val="visible"/>
                                      </p:to>
                                    </p:set>
                                    <p:animEffect transition="in" filter="wipe(up)">
                                      <p:cBhvr>
                                        <p:cTn id="49" dur="5000"/>
                                        <p:tgtEl>
                                          <p:spTgt spid="88097"/>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88095"/>
                                        </p:tgtEl>
                                        <p:attrNameLst>
                                          <p:attrName>style.visibility</p:attrName>
                                        </p:attrNameLst>
                                      </p:cBhvr>
                                      <p:to>
                                        <p:strVal val="visible"/>
                                      </p:to>
                                    </p:set>
                                    <p:animEffect transition="in" filter="wipe(right)">
                                      <p:cBhvr>
                                        <p:cTn id="52" dur="5000"/>
                                        <p:tgtEl>
                                          <p:spTgt spid="88095"/>
                                        </p:tgtEl>
                                      </p:cBhvr>
                                    </p:animEffect>
                                  </p:childTnLst>
                                </p:cTn>
                              </p:par>
                            </p:childTnLst>
                          </p:cTn>
                        </p:par>
                        <p:par>
                          <p:cTn id="53" fill="hold">
                            <p:stCondLst>
                              <p:cond delay="5000"/>
                            </p:stCondLst>
                            <p:childTnLst>
                              <p:par>
                                <p:cTn id="54" presetID="1" presetClass="exit" presetSubtype="0" fill="hold" grpId="1" nodeType="afterEffect">
                                  <p:stCondLst>
                                    <p:cond delay="0"/>
                                  </p:stCondLst>
                                  <p:childTnLst>
                                    <p:set>
                                      <p:cBhvr>
                                        <p:cTn id="55"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P spid="88083" grpId="0" build="p"/>
      <p:bldP spid="88086" grpId="0" animBg="1"/>
      <p:bldP spid="88088" grpId="0" animBg="1"/>
      <p:bldP spid="88089" grpId="0" animBg="1"/>
      <p:bldP spid="88090" grpId="0" animBg="1"/>
      <p:bldP spid="88091" grpId="0" animBg="1"/>
      <p:bldP spid="88092" grpId="0" animBg="1"/>
      <p:bldP spid="88093" grpId="0" animBg="1"/>
      <p:bldP spid="88094" grpId="0" animBg="1"/>
      <p:bldP spid="88095" grpId="0" animBg="1"/>
      <p:bldP spid="88096" grpId="0" animBg="1"/>
      <p:bldP spid="88097" grpId="0" animBg="1"/>
      <p:bldP spid="88098" grpId="0" animBg="1"/>
      <p:bldP spid="22" grpId="0" animBg="1"/>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2919" y="6429396"/>
            <a:ext cx="2714644" cy="428604"/>
          </a:xfrm>
        </p:spPr>
        <p:txBody>
          <a:bodyPr/>
          <a:lstStyle/>
          <a:p>
            <a:r>
              <a:rPr lang="en-AU" dirty="0" err="1" smtClean="0"/>
              <a:t>Gibeah</a:t>
            </a:r>
            <a:r>
              <a:rPr lang="en-AU" dirty="0" smtClean="0"/>
              <a:t> of Saul</a:t>
            </a:r>
            <a:endParaRPr lang="en-AU" dirty="0"/>
          </a:p>
        </p:txBody>
      </p:sp>
      <p:sp>
        <p:nvSpPr>
          <p:cNvPr id="90114" name="Rectangle 2"/>
          <p:cNvSpPr>
            <a:spLocks noGrp="1" noChangeArrowheads="1"/>
          </p:cNvSpPr>
          <p:nvPr>
            <p:ph type="ctrTitle"/>
          </p:nvPr>
        </p:nvSpPr>
        <p:spPr>
          <a:xfrm>
            <a:off x="0" y="40341"/>
            <a:ext cx="9144000" cy="1285860"/>
          </a:xfrm>
        </p:spPr>
        <p:txBody>
          <a:bodyPr/>
          <a:lstStyle/>
          <a:p>
            <a:pPr>
              <a:lnSpc>
                <a:spcPct val="90000"/>
              </a:lnSpc>
            </a:pPr>
            <a:r>
              <a:rPr lang="en-AU" sz="4400" dirty="0" smtClean="0"/>
              <a:t>Our first sight of Saul</a:t>
            </a:r>
            <a:br>
              <a:rPr lang="en-AU" sz="4400" dirty="0" smtClean="0"/>
            </a:br>
            <a:r>
              <a:rPr lang="en-AU" dirty="0" smtClean="0">
                <a:ln w="22225">
                  <a:solidFill>
                    <a:schemeClr val="tx1"/>
                  </a:solidFill>
                </a:ln>
                <a:solidFill>
                  <a:srgbClr val="FF0000"/>
                </a:solidFill>
                <a:effectLst/>
              </a:rPr>
              <a:t>1 Sam. 9:3-14</a:t>
            </a:r>
            <a:endParaRPr lang="en-AU" dirty="0">
              <a:ln w="22225">
                <a:solidFill>
                  <a:schemeClr val="tx1"/>
                </a:solidFill>
              </a:ln>
              <a:solidFill>
                <a:srgbClr val="FF0000"/>
              </a:solidFill>
              <a:effectLst/>
            </a:endParaRPr>
          </a:p>
        </p:txBody>
      </p:sp>
      <p:sp>
        <p:nvSpPr>
          <p:cNvPr id="90115" name="Rectangle 3"/>
          <p:cNvSpPr>
            <a:spLocks noGrp="1" noChangeArrowheads="1"/>
          </p:cNvSpPr>
          <p:nvPr>
            <p:ph type="subTitle" idx="1"/>
          </p:nvPr>
        </p:nvSpPr>
        <p:spPr>
          <a:xfrm>
            <a:off x="250825" y="1214422"/>
            <a:ext cx="8713788" cy="5219177"/>
          </a:xfrm>
        </p:spPr>
        <p:txBody>
          <a:bodyPr/>
          <a:lstStyle/>
          <a:p>
            <a:pPr marL="533400" indent="-533400">
              <a:lnSpc>
                <a:spcPct val="95000"/>
              </a:lnSpc>
            </a:pPr>
            <a:r>
              <a:rPr lang="en-AU" dirty="0" smtClean="0">
                <a:ln w="22225">
                  <a:solidFill>
                    <a:schemeClr val="tx1"/>
                  </a:solidFill>
                </a:ln>
                <a:solidFill>
                  <a:srgbClr val="FF0000"/>
                </a:solidFill>
              </a:rPr>
              <a:t>V.3</a:t>
            </a:r>
            <a:r>
              <a:rPr lang="en-AU" dirty="0" smtClean="0"/>
              <a:t> - </a:t>
            </a:r>
            <a:r>
              <a:rPr lang="en-AU" dirty="0" smtClean="0">
                <a:solidFill>
                  <a:srgbClr val="00FF00"/>
                </a:solidFill>
              </a:rPr>
              <a:t>"asses" </a:t>
            </a:r>
            <a:r>
              <a:rPr lang="en-AU" dirty="0" smtClean="0"/>
              <a:t>- </a:t>
            </a:r>
            <a:r>
              <a:rPr lang="en-AU" i="1" dirty="0" err="1" smtClean="0"/>
              <a:t>athon</a:t>
            </a:r>
            <a:r>
              <a:rPr lang="en-AU" dirty="0" smtClean="0"/>
              <a:t> - she asses. Represents the multitude of Israel.</a:t>
            </a:r>
          </a:p>
          <a:p>
            <a:pPr marL="533400" indent="-533400">
              <a:lnSpc>
                <a:spcPct val="95000"/>
              </a:lnSpc>
            </a:pPr>
            <a:r>
              <a:rPr lang="en-AU" dirty="0" smtClean="0">
                <a:solidFill>
                  <a:srgbClr val="00FF00"/>
                </a:solidFill>
              </a:rPr>
              <a:t>"were lost" </a:t>
            </a:r>
            <a:r>
              <a:rPr lang="en-AU" dirty="0" smtClean="0"/>
              <a:t>- </a:t>
            </a:r>
            <a:r>
              <a:rPr lang="en-AU" i="1" dirty="0" err="1" smtClean="0"/>
              <a:t>abad</a:t>
            </a:r>
            <a:r>
              <a:rPr lang="en-AU" dirty="0" smtClean="0"/>
              <a:t> - stray, be lost; perish, destroyed. The ISA translates - "and they-are-being-lost".</a:t>
            </a:r>
          </a:p>
          <a:p>
            <a:pPr marL="533400" indent="-533400">
              <a:lnSpc>
                <a:spcPct val="95000"/>
              </a:lnSpc>
            </a:pPr>
            <a:r>
              <a:rPr lang="en-AU" dirty="0" smtClean="0">
                <a:ln w="22225">
                  <a:solidFill>
                    <a:schemeClr val="tx1"/>
                  </a:solidFill>
                </a:ln>
                <a:solidFill>
                  <a:srgbClr val="FF0000"/>
                </a:solidFill>
              </a:rPr>
              <a:t>V.4 </a:t>
            </a:r>
            <a:r>
              <a:rPr lang="en-AU" dirty="0" smtClean="0"/>
              <a:t>-</a:t>
            </a:r>
            <a:r>
              <a:rPr lang="en-AU" dirty="0" smtClean="0">
                <a:solidFill>
                  <a:srgbClr val="00FF00"/>
                </a:solidFill>
              </a:rPr>
              <a:t> "Ephraim" </a:t>
            </a:r>
            <a:r>
              <a:rPr lang="en-AU" dirty="0" smtClean="0"/>
              <a:t>- "double fruit".</a:t>
            </a:r>
          </a:p>
          <a:p>
            <a:pPr marL="533400" indent="-533400">
              <a:lnSpc>
                <a:spcPct val="95000"/>
              </a:lnSpc>
            </a:pPr>
            <a:r>
              <a:rPr lang="en-AU" dirty="0" smtClean="0">
                <a:solidFill>
                  <a:srgbClr val="00FF00"/>
                </a:solidFill>
              </a:rPr>
              <a:t>"</a:t>
            </a:r>
            <a:r>
              <a:rPr lang="en-AU" dirty="0" err="1" smtClean="0">
                <a:solidFill>
                  <a:srgbClr val="00FF00"/>
                </a:solidFill>
              </a:rPr>
              <a:t>Shalisha</a:t>
            </a:r>
            <a:r>
              <a:rPr lang="en-AU" dirty="0" smtClean="0">
                <a:solidFill>
                  <a:srgbClr val="00FF00"/>
                </a:solidFill>
              </a:rPr>
              <a:t>" </a:t>
            </a:r>
            <a:r>
              <a:rPr lang="en-AU" dirty="0" smtClean="0"/>
              <a:t>- "third"; "trebled".</a:t>
            </a:r>
          </a:p>
          <a:p>
            <a:pPr marL="533400" indent="-533400">
              <a:lnSpc>
                <a:spcPct val="95000"/>
              </a:lnSpc>
            </a:pPr>
            <a:r>
              <a:rPr lang="en-AU" dirty="0" smtClean="0">
                <a:solidFill>
                  <a:srgbClr val="00FF00"/>
                </a:solidFill>
              </a:rPr>
              <a:t>"</a:t>
            </a:r>
            <a:r>
              <a:rPr lang="en-AU" dirty="0" err="1" smtClean="0">
                <a:solidFill>
                  <a:srgbClr val="00FF00"/>
                </a:solidFill>
              </a:rPr>
              <a:t>Shalim</a:t>
            </a:r>
            <a:r>
              <a:rPr lang="en-AU" dirty="0" smtClean="0">
                <a:solidFill>
                  <a:srgbClr val="00FF00"/>
                </a:solidFill>
              </a:rPr>
              <a:t>" </a:t>
            </a:r>
            <a:r>
              <a:rPr lang="en-AU" dirty="0" smtClean="0"/>
              <a:t>- "foxes".</a:t>
            </a:r>
          </a:p>
          <a:p>
            <a:pPr marL="533400" indent="-533400">
              <a:lnSpc>
                <a:spcPct val="95000"/>
              </a:lnSpc>
            </a:pPr>
            <a:r>
              <a:rPr lang="en-AU" dirty="0" smtClean="0">
                <a:ln w="22225">
                  <a:solidFill>
                    <a:schemeClr val="tx1"/>
                  </a:solidFill>
                </a:ln>
                <a:solidFill>
                  <a:srgbClr val="FF0000"/>
                </a:solidFill>
              </a:rPr>
              <a:t>V.5</a:t>
            </a:r>
            <a:r>
              <a:rPr lang="en-AU" dirty="0" smtClean="0">
                <a:ln>
                  <a:solidFill>
                    <a:schemeClr val="tx1"/>
                  </a:solidFill>
                </a:ln>
                <a:solidFill>
                  <a:srgbClr val="FF0000"/>
                </a:solidFill>
              </a:rPr>
              <a:t> </a:t>
            </a:r>
            <a:r>
              <a:rPr lang="en-AU" dirty="0" smtClean="0"/>
              <a:t>-</a:t>
            </a:r>
            <a:r>
              <a:rPr lang="en-AU" dirty="0" smtClean="0">
                <a:solidFill>
                  <a:srgbClr val="00FF00"/>
                </a:solidFill>
              </a:rPr>
              <a:t> "</a:t>
            </a:r>
            <a:r>
              <a:rPr lang="en-AU" dirty="0" err="1" smtClean="0">
                <a:solidFill>
                  <a:srgbClr val="00FF00"/>
                </a:solidFill>
              </a:rPr>
              <a:t>Zuph</a:t>
            </a:r>
            <a:r>
              <a:rPr lang="en-AU" dirty="0" smtClean="0">
                <a:solidFill>
                  <a:srgbClr val="00FF00"/>
                </a:solidFill>
              </a:rPr>
              <a:t>" </a:t>
            </a:r>
            <a:r>
              <a:rPr lang="en-AU" dirty="0" smtClean="0"/>
              <a:t>- "honeycomb". </a:t>
            </a:r>
            <a:r>
              <a:rPr lang="en-AU" dirty="0" smtClean="0">
                <a:solidFill>
                  <a:srgbClr val="FFFF00"/>
                </a:solidFill>
              </a:rPr>
              <a:t>Near Ramah - Samuel's home.</a:t>
            </a:r>
            <a:endParaRPr lang="en-AU"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1500"/>
                                  </p:stCondLst>
                                  <p:childTnLst>
                                    <p:set>
                                      <p:cBhvr>
                                        <p:cTn id="17" dur="1" fill="hold">
                                          <p:stCondLst>
                                            <p:cond delay="0"/>
                                          </p:stCondLst>
                                        </p:cTn>
                                        <p:tgtEl>
                                          <p:spTgt spid="90115">
                                            <p:txEl>
                                              <p:pRg st="3" end="3"/>
                                            </p:txEl>
                                          </p:spTgt>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1500"/>
                                  </p:stCondLst>
                                  <p:childTnLst>
                                    <p:set>
                                      <p:cBhvr>
                                        <p:cTn id="20"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01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Lst>
  </p:timing>
</p:sld>
</file>

<file path=ppt/theme/theme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3516</TotalTime>
  <Words>1672</Words>
  <Application>Microsoft Office PowerPoint</Application>
  <PresentationFormat>On-screen Show (4:3)</PresentationFormat>
  <Paragraphs>117</Paragraphs>
  <Slides>20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Generic</vt:lpstr>
      <vt:lpstr>Photo Editor Photo</vt:lpstr>
      <vt:lpstr>Slide 1</vt:lpstr>
      <vt:lpstr>Gibeah in Scripture</vt:lpstr>
      <vt:lpstr>Gibeah</vt:lpstr>
      <vt:lpstr>Rejection of aged leaders</vt:lpstr>
      <vt:lpstr>The origins of Saul of Gibeah</vt:lpstr>
      <vt:lpstr>The origins of Saul of Gibeah</vt:lpstr>
      <vt:lpstr>Saul of Gibeah</vt:lpstr>
      <vt:lpstr>All Israel called 1 Sam. 11:1-7</vt:lpstr>
      <vt:lpstr>Our first sight of Saul 1 Sam. 9:3-14</vt:lpstr>
      <vt:lpstr>Saul's vain search for the asses</vt:lpstr>
      <vt:lpstr>Our first sight of Saul 1 Sam. 9:5-14</vt:lpstr>
      <vt:lpstr>Our first sight of Saul 1 Sam. 9:7-14</vt:lpstr>
      <vt:lpstr>Our first sight of Saul 1 Sam. 9:13-14</vt:lpstr>
      <vt:lpstr>1st encounter - Samuel and Saul</vt:lpstr>
      <vt:lpstr>The Divine plan for Saul</vt:lpstr>
      <vt:lpstr>The desire of Israel prepared</vt:lpstr>
      <vt:lpstr>The final key for success</vt:lpstr>
      <vt:lpstr>The failure of Saul's leadership</vt:lpstr>
      <vt:lpstr>Slide 19</vt:lpstr>
      <vt:lpst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2 - Saul of Gibeah</dc:title>
  <dc:subject>Gibeah of Saul</dc:subject>
  <dc:creator>Jim Cowie</dc:creator>
  <cp:lastModifiedBy>Jim Cowie</cp:lastModifiedBy>
  <cp:revision>279</cp:revision>
  <dcterms:created xsi:type="dcterms:W3CDTF">2005-04-02T07:15:28Z</dcterms:created>
  <dcterms:modified xsi:type="dcterms:W3CDTF">2013-01-19T17:56:17Z</dcterms:modified>
</cp:coreProperties>
</file>