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329" r:id="rId3"/>
    <p:sldId id="330" r:id="rId4"/>
    <p:sldId id="343" r:id="rId5"/>
    <p:sldId id="344" r:id="rId6"/>
    <p:sldId id="355" r:id="rId7"/>
    <p:sldId id="35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41" r:id="rId16"/>
    <p:sldId id="342" r:id="rId17"/>
    <p:sldId id="325" r:id="rId18"/>
    <p:sldId id="286" r:id="rId19"/>
    <p:sldId id="326" r:id="rId20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00FFFF"/>
    <a:srgbClr val="FF99FF"/>
    <a:srgbClr val="FF0066"/>
    <a:srgbClr val="FFFF66"/>
    <a:srgbClr val="FF9933"/>
    <a:srgbClr val="66FF33"/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0662" autoAdjust="0"/>
    <p:restoredTop sz="94687" autoAdjust="0"/>
  </p:normalViewPr>
  <p:slideViewPr>
    <p:cSldViewPr>
      <p:cViewPr varScale="1">
        <p:scale>
          <a:sx n="69" d="100"/>
          <a:sy n="69" d="100"/>
        </p:scale>
        <p:origin x="-4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1" y="6286520"/>
            <a:ext cx="3000363" cy="57148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>
                <a:effectLst/>
              </a:defRPr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4283" y="6429396"/>
            <a:ext cx="2714644" cy="428604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D58D03-1734-402F-B5BC-857464E6F351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" y="6429396"/>
            <a:ext cx="2214545" cy="428604"/>
          </a:xfrm>
        </p:spPr>
        <p:txBody>
          <a:bodyPr/>
          <a:lstStyle/>
          <a:p>
            <a:pPr algn="ctr"/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225" y="1000108"/>
            <a:ext cx="9121776" cy="17859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</a:t>
            </a:r>
            <a:r>
              <a:rPr lang="en-AU" sz="8800" dirty="0" err="1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Gibeah</a:t>
            </a: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 of Saul”</a:t>
            </a:r>
            <a:endParaRPr lang="en-AU" sz="88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58" y="2500306"/>
            <a:ext cx="842486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3 </a:t>
            </a:r>
          </a:p>
          <a:p>
            <a:pPr algn="ctr">
              <a:spcBef>
                <a:spcPct val="50000"/>
              </a:spcBef>
            </a:pP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“Seven days </a:t>
            </a:r>
            <a:r>
              <a:rPr lang="en-US" sz="4800" dirty="0" err="1" smtClean="0">
                <a:solidFill>
                  <a:srgbClr val="FFFF00"/>
                </a:solidFill>
                <a:latin typeface="Arial Black" pitchFamily="34" charset="0"/>
              </a:rPr>
              <a:t>shalt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 thou tarry”</a:t>
            </a:r>
            <a:endParaRPr lang="en-AU" sz="4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1692"/>
            <a:ext cx="9144000" cy="142873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3 - Glorification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285860"/>
            <a:ext cx="8750331" cy="5214974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5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"city" </a:t>
            </a:r>
            <a:r>
              <a:rPr lang="en-AU" dirty="0" smtClean="0"/>
              <a:t>- </a:t>
            </a:r>
            <a:r>
              <a:rPr lang="en-AU" i="1" dirty="0" err="1" smtClean="0"/>
              <a:t>ayar</a:t>
            </a:r>
            <a:r>
              <a:rPr lang="en-AU" i="1" dirty="0" smtClean="0"/>
              <a:t> </a:t>
            </a:r>
            <a:r>
              <a:rPr lang="en-AU" dirty="0" smtClean="0"/>
              <a:t>- a city (a place guarded by waking or a watch).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"company" </a:t>
            </a:r>
            <a:r>
              <a:rPr lang="en-AU" dirty="0" smtClean="0"/>
              <a:t>- </a:t>
            </a:r>
            <a:r>
              <a:rPr lang="en-AU" i="1" dirty="0" err="1" smtClean="0"/>
              <a:t>chebel</a:t>
            </a:r>
            <a:r>
              <a:rPr lang="en-AU" dirty="0" smtClean="0"/>
              <a:t> - a cord, rope, band, company (as bound together). Used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2:15</a:t>
            </a:r>
            <a:r>
              <a:rPr lang="en-AU" dirty="0" smtClean="0"/>
              <a:t>. ISA 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“line of”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"prophets" </a:t>
            </a:r>
            <a:r>
              <a:rPr lang="en-AU" dirty="0" smtClean="0"/>
              <a:t>- </a:t>
            </a:r>
            <a:r>
              <a:rPr lang="en-AU" i="1" dirty="0" err="1" smtClean="0"/>
              <a:t>nabiy</a:t>
            </a:r>
            <a:r>
              <a:rPr lang="en-AU" dirty="0" smtClean="0"/>
              <a:t> - spokesman, prophet.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"high place" </a:t>
            </a:r>
            <a:r>
              <a:rPr lang="en-AU" dirty="0" smtClean="0"/>
              <a:t>- </a:t>
            </a:r>
            <a:r>
              <a:rPr lang="en-AU" i="1" dirty="0" err="1" smtClean="0"/>
              <a:t>bamah</a:t>
            </a:r>
            <a:r>
              <a:rPr lang="en-AU" dirty="0" smtClean="0"/>
              <a:t> - an elevation. See final </a:t>
            </a:r>
            <a:r>
              <a:rPr lang="en-AU" dirty="0" err="1" smtClean="0"/>
              <a:t>occ</a:t>
            </a:r>
            <a:r>
              <a:rPr lang="en-AU" dirty="0" smtClean="0"/>
              <a:t>. </a:t>
            </a: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Hab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3:19</a:t>
            </a:r>
            <a:r>
              <a:rPr lang="en-AU" dirty="0" smtClean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"psaltery" </a:t>
            </a:r>
            <a:r>
              <a:rPr lang="en-AU" dirty="0" smtClean="0"/>
              <a:t>– </a:t>
            </a:r>
            <a:r>
              <a:rPr lang="en-AU" i="1" dirty="0" err="1" smtClean="0"/>
              <a:t>nebel</a:t>
            </a:r>
            <a:r>
              <a:rPr lang="en-AU" dirty="0" smtClean="0"/>
              <a:t> - a skin-bag, pitcher; (2) harp, lute, musical instrument.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428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3 - Glorification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42591"/>
            <a:ext cx="8713788" cy="50246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5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"tabret" </a:t>
            </a:r>
            <a:r>
              <a:rPr lang="en-AU" dirty="0" smtClean="0"/>
              <a:t>- </a:t>
            </a:r>
            <a:r>
              <a:rPr lang="en-AU" i="1" dirty="0" err="1" smtClean="0"/>
              <a:t>toph</a:t>
            </a:r>
            <a:r>
              <a:rPr lang="en-AU" i="1" dirty="0" smtClean="0"/>
              <a:t> </a:t>
            </a:r>
            <a:r>
              <a:rPr lang="en-AU" dirty="0" smtClean="0"/>
              <a:t>- timbrel, tambourine. Used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15:20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>
                <a:solidFill>
                  <a:srgbClr val="00FF00"/>
                </a:solidFill>
              </a:rPr>
              <a:t>"pipe" </a:t>
            </a:r>
            <a:r>
              <a:rPr lang="en-AU" dirty="0" smtClean="0"/>
              <a:t>- </a:t>
            </a:r>
            <a:r>
              <a:rPr lang="en-AU" i="1" dirty="0" err="1" smtClean="0"/>
              <a:t>chaliyl</a:t>
            </a:r>
            <a:r>
              <a:rPr lang="en-AU" dirty="0" smtClean="0"/>
              <a:t> - pipe, flute. See </a:t>
            </a: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30:29; 1 Kings 1:40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/>
              <a:t>Evidently 4 (righteousness) prophets plus Saul = 5 (grace).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>
                <a:solidFill>
                  <a:srgbClr val="00FF00"/>
                </a:solidFill>
              </a:rPr>
              <a:t>"prophesy" </a:t>
            </a:r>
            <a:r>
              <a:rPr lang="en-AU" dirty="0" smtClean="0"/>
              <a:t>- </a:t>
            </a:r>
            <a:r>
              <a:rPr lang="en-AU" i="1" dirty="0" err="1" smtClean="0"/>
              <a:t>naba</a:t>
            </a:r>
            <a:r>
              <a:rPr lang="en-AU" dirty="0" smtClean="0"/>
              <a:t> - to speak.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10:11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400"/>
              </a:spcBef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6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"the Spirit of Yahweh will come upon thee" </a:t>
            </a:r>
            <a:r>
              <a:rPr lang="en-AU" dirty="0" smtClean="0"/>
              <a:t>– Symbolically (in the type) he would become an immortal man.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428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3 - Glorification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428736"/>
            <a:ext cx="8750331" cy="5143536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6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"thou shalt prophesy with them" </a:t>
            </a:r>
            <a:r>
              <a:rPr lang="en-AU" dirty="0" smtClean="0"/>
              <a:t>- i.e. share their work.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Rev. 10:11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"turned" </a:t>
            </a:r>
            <a:r>
              <a:rPr lang="en-AU" dirty="0" smtClean="0"/>
              <a:t>- </a:t>
            </a:r>
            <a:r>
              <a:rPr lang="en-AU" i="1" dirty="0" err="1" smtClean="0"/>
              <a:t>haphak</a:t>
            </a:r>
            <a:r>
              <a:rPr lang="en-AU" dirty="0" smtClean="0"/>
              <a:t> - turn about, change, transform, overturn.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"another man" </a:t>
            </a:r>
            <a:r>
              <a:rPr lang="en-AU" dirty="0" smtClean="0"/>
              <a:t>- </a:t>
            </a:r>
            <a:r>
              <a:rPr lang="en-AU" i="1" dirty="0" err="1" smtClean="0"/>
              <a:t>acher</a:t>
            </a:r>
            <a:r>
              <a:rPr lang="en-AU" i="1" dirty="0" smtClean="0"/>
              <a:t> </a:t>
            </a:r>
            <a:r>
              <a:rPr lang="en-AU" i="1" dirty="0" err="1" smtClean="0"/>
              <a:t>ish</a:t>
            </a:r>
            <a:r>
              <a:rPr lang="en-AU" i="1" dirty="0" smtClean="0"/>
              <a:t> </a:t>
            </a:r>
            <a:r>
              <a:rPr lang="en-AU" dirty="0" smtClean="0"/>
              <a:t>- Lit. "a different great man". Compare Jacob.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7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"let it be" </a:t>
            </a:r>
            <a:r>
              <a:rPr lang="en-AU" dirty="0" smtClean="0"/>
              <a:t>- Saul had a choice. We can allow God to work, or refuse.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"signs" </a:t>
            </a:r>
            <a:r>
              <a:rPr lang="en-AU" dirty="0" smtClean="0"/>
              <a:t>- </a:t>
            </a:r>
            <a:r>
              <a:rPr lang="en-AU" i="1" dirty="0" err="1" smtClean="0"/>
              <a:t>oth</a:t>
            </a:r>
            <a:r>
              <a:rPr lang="en-AU" dirty="0" smtClean="0"/>
              <a:t> - sign, signal.</a:t>
            </a:r>
          </a:p>
          <a:p>
            <a:pPr marL="533400" indent="-533400">
              <a:lnSpc>
                <a:spcPct val="95000"/>
              </a:lnSpc>
            </a:pPr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2008"/>
            <a:ext cx="9144000" cy="134076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 smtClean="0"/>
              <a:t>3 significant signs = 3 phases of our life in the Truth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86743"/>
            <a:ext cx="8712968" cy="5094303"/>
          </a:xfrm>
        </p:spPr>
        <p:txBody>
          <a:bodyPr/>
          <a:lstStyle/>
          <a:p>
            <a:pPr marL="623888" indent="-623888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600" dirty="0" smtClean="0">
                <a:solidFill>
                  <a:srgbClr val="00FF00"/>
                </a:solidFill>
              </a:rPr>
              <a:t>Phase 1 </a:t>
            </a:r>
            <a:r>
              <a:rPr lang="en-AU" sz="3600" dirty="0" smtClean="0"/>
              <a:t>–</a:t>
            </a:r>
            <a:r>
              <a:rPr lang="en-AU" sz="3600" dirty="0" smtClean="0">
                <a:solidFill>
                  <a:srgbClr val="00FF00"/>
                </a:solidFill>
              </a:rPr>
              <a:t> </a:t>
            </a:r>
            <a:r>
              <a:rPr lang="en-AU" sz="3600" dirty="0" smtClean="0">
                <a:solidFill>
                  <a:srgbClr val="FFFF00"/>
                </a:solidFill>
              </a:rPr>
              <a:t>Initiation</a:t>
            </a:r>
            <a:r>
              <a:rPr lang="en-AU" sz="3600" dirty="0" smtClean="0"/>
              <a:t> - Calling, preparation and choices –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10:1-2</a:t>
            </a:r>
            <a:r>
              <a:rPr lang="en-AU" sz="3600" dirty="0" smtClean="0"/>
              <a:t>.</a:t>
            </a:r>
          </a:p>
          <a:p>
            <a:pPr marL="623888" indent="-623888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600" dirty="0" smtClean="0">
                <a:solidFill>
                  <a:srgbClr val="00FF00"/>
                </a:solidFill>
              </a:rPr>
              <a:t>Phase 2</a:t>
            </a:r>
            <a:r>
              <a:rPr lang="en-AU" sz="3600" dirty="0" smtClean="0"/>
              <a:t> – </a:t>
            </a:r>
            <a:r>
              <a:rPr lang="en-AU" sz="3600" dirty="0" smtClean="0">
                <a:solidFill>
                  <a:srgbClr val="FFFF00"/>
                </a:solidFill>
              </a:rPr>
              <a:t>Dedication</a:t>
            </a:r>
            <a:r>
              <a:rPr lang="en-AU" sz="3600" dirty="0" smtClean="0"/>
              <a:t> - Life in the house of God – probation - the journey to the Kingdom -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3-4</a:t>
            </a:r>
            <a:r>
              <a:rPr lang="en-AU" sz="3600" dirty="0" smtClean="0"/>
              <a:t>.</a:t>
            </a:r>
          </a:p>
          <a:p>
            <a:pPr marL="623888" indent="-623888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600" dirty="0" smtClean="0">
                <a:solidFill>
                  <a:srgbClr val="00FF00"/>
                </a:solidFill>
              </a:rPr>
              <a:t>Phase 3</a:t>
            </a:r>
            <a:r>
              <a:rPr lang="en-AU" sz="3600" dirty="0" smtClean="0"/>
              <a:t> – </a:t>
            </a:r>
            <a:r>
              <a:rPr lang="en-AU" sz="3600" dirty="0" smtClean="0">
                <a:solidFill>
                  <a:srgbClr val="FFFF00"/>
                </a:solidFill>
              </a:rPr>
              <a:t>Glorification</a:t>
            </a:r>
            <a:r>
              <a:rPr lang="en-AU" sz="3600" dirty="0" smtClean="0"/>
              <a:t> - The Kingdom finally attained - Immortality -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5-6</a:t>
            </a:r>
            <a:r>
              <a:rPr lang="en-AU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en-AU" sz="4400" dirty="0" smtClean="0"/>
              <a:t>Response to the Signs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7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"that thou do as occasion serve thee"</a:t>
            </a:r>
            <a:r>
              <a:rPr lang="en-AU" dirty="0" smtClean="0"/>
              <a:t> - Note AV margin - Heb. "do for thee as thine hand (</a:t>
            </a:r>
            <a:r>
              <a:rPr lang="en-AU" i="1" dirty="0" err="1" smtClean="0"/>
              <a:t>yad</a:t>
            </a:r>
            <a:r>
              <a:rPr lang="en-AU" dirty="0" smtClean="0"/>
              <a:t>) shall find."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Roth.</a:t>
            </a:r>
            <a:r>
              <a:rPr lang="en-AU" dirty="0" smtClean="0"/>
              <a:t> -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"…then act thou for thyself, as thou shalt find occasion."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"for God is with thee" </a:t>
            </a:r>
            <a:r>
              <a:rPr lang="en-AU" dirty="0" smtClean="0"/>
              <a:t>- Principle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Chron. 15:2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“Yahweh is with you, while ye be with him”. </a:t>
            </a:r>
            <a:r>
              <a:rPr lang="en-AU" dirty="0" smtClean="0"/>
              <a:t>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James 4:8</a:t>
            </a:r>
            <a:r>
              <a:rPr lang="en-AU" dirty="0" smtClean="0"/>
              <a:t>.</a:t>
            </a:r>
          </a:p>
          <a:p>
            <a:pPr marL="533400" indent="-533400"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8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"go down before me" </a:t>
            </a:r>
            <a:r>
              <a:rPr lang="en-AU" dirty="0" smtClean="0"/>
              <a:t>- As Samuel's representative.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en-AU" sz="4400" dirty="0" smtClean="0"/>
              <a:t>Response to the Signs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494" y="908050"/>
            <a:ext cx="8929718" cy="5521346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8 </a:t>
            </a:r>
            <a:r>
              <a:rPr lang="en-AU" dirty="0" smtClean="0">
                <a:solidFill>
                  <a:srgbClr val="00FF00"/>
                </a:solidFill>
              </a:rPr>
              <a:t>- "</a:t>
            </a:r>
            <a:r>
              <a:rPr lang="en-AU" dirty="0" err="1" smtClean="0">
                <a:solidFill>
                  <a:srgbClr val="00FF00"/>
                </a:solidFill>
              </a:rPr>
              <a:t>Gilgal</a:t>
            </a:r>
            <a:r>
              <a:rPr lang="en-AU" dirty="0" smtClean="0">
                <a:solidFill>
                  <a:srgbClr val="00FF00"/>
                </a:solidFill>
              </a:rPr>
              <a:t>" </a:t>
            </a:r>
            <a:r>
              <a:rPr lang="en-AU" dirty="0" smtClean="0"/>
              <a:t>- wheel, rolling. Memorialised the rolling away of the reproach of Egypt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Josh. 5:9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"to offer" </a:t>
            </a:r>
            <a:r>
              <a:rPr lang="en-AU" dirty="0" smtClean="0"/>
              <a:t>- Saul was king, not priest. He needed Samuel to come and officiate.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"burnt offerings" </a:t>
            </a:r>
            <a:r>
              <a:rPr lang="en-AU" dirty="0" smtClean="0"/>
              <a:t>- Symbolising dedication, mentally, morally and physically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Lev. 1:8-9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"peace offerings" </a:t>
            </a:r>
            <a:r>
              <a:rPr lang="en-AU" dirty="0" smtClean="0"/>
              <a:t>- Symbolising fellowship, thanksgiving, keeping of vows and voluntary service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Lev. 7:11-18</a:t>
            </a:r>
            <a:r>
              <a:rPr lang="en-AU" dirty="0" smtClean="0"/>
              <a:t>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3788"/>
            <a:ext cx="9144000" cy="928670"/>
          </a:xfrm>
        </p:spPr>
        <p:txBody>
          <a:bodyPr/>
          <a:lstStyle/>
          <a:p>
            <a:r>
              <a:rPr lang="en-AU" sz="4400" dirty="0" smtClean="0"/>
              <a:t>Seven Days of Faithfulness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7368" y="1049341"/>
            <a:ext cx="8713788" cy="5380055"/>
          </a:xfrm>
        </p:spPr>
        <p:txBody>
          <a:bodyPr/>
          <a:lstStyle/>
          <a:p>
            <a:pPr marL="631825" indent="-631825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8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"seven days" </a:t>
            </a:r>
            <a:r>
              <a:rPr lang="en-AU" dirty="0" smtClean="0"/>
              <a:t>- 7 is the covenant number. Saul's success lay in keeping covenant until the appointed day.</a:t>
            </a:r>
          </a:p>
          <a:p>
            <a:pPr marL="631825" indent="-631825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"shalt thou tarry" </a:t>
            </a:r>
            <a:r>
              <a:rPr lang="en-AU" dirty="0" smtClean="0"/>
              <a:t>- </a:t>
            </a:r>
            <a:r>
              <a:rPr lang="en-AU" i="1" dirty="0" err="1" smtClean="0"/>
              <a:t>yachal</a:t>
            </a:r>
            <a:r>
              <a:rPr lang="en-AU" dirty="0" smtClean="0"/>
              <a:t> - wait; be patient, hope.</a:t>
            </a:r>
          </a:p>
          <a:p>
            <a:pPr marL="631825" indent="-631825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"till I come" </a:t>
            </a:r>
            <a:r>
              <a:rPr lang="en-AU" dirty="0" smtClean="0"/>
              <a:t>- Promise of return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19:13; Rev. 2:25</a:t>
            </a:r>
            <a:r>
              <a:rPr lang="en-AU" dirty="0" smtClean="0"/>
              <a:t>.</a:t>
            </a:r>
          </a:p>
          <a:p>
            <a:pPr marL="631825" indent="-631825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</a:t>
            </a:r>
            <a:r>
              <a:rPr lang="en-AU" dirty="0" err="1" smtClean="0">
                <a:solidFill>
                  <a:srgbClr val="00FF00"/>
                </a:solidFill>
              </a:rPr>
              <a:t>shew</a:t>
            </a:r>
            <a:r>
              <a:rPr lang="en-AU" dirty="0" smtClean="0">
                <a:solidFill>
                  <a:srgbClr val="00FF00"/>
                </a:solidFill>
              </a:rPr>
              <a:t>" </a:t>
            </a:r>
            <a:r>
              <a:rPr lang="en-AU" dirty="0" smtClean="0"/>
              <a:t>- </a:t>
            </a:r>
            <a:r>
              <a:rPr lang="en-AU" i="1" dirty="0" err="1" smtClean="0"/>
              <a:t>yada</a:t>
            </a:r>
            <a:r>
              <a:rPr lang="en-AU" dirty="0" smtClean="0"/>
              <a:t> - to know.</a:t>
            </a:r>
          </a:p>
          <a:p>
            <a:pPr marL="631825" indent="-631825">
              <a:lnSpc>
                <a:spcPct val="95000"/>
              </a:lnSpc>
            </a:pPr>
            <a:r>
              <a:rPr lang="en-AU" dirty="0" smtClean="0">
                <a:solidFill>
                  <a:srgbClr val="00FFFF"/>
                </a:solidFill>
              </a:rPr>
              <a:t>Roth.</a:t>
            </a:r>
            <a:r>
              <a:rPr lang="en-AU" dirty="0" smtClean="0"/>
              <a:t> -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"…then will I let thee know what thou shalt do."</a:t>
            </a:r>
            <a:endParaRPr lang="en-AU" dirty="0">
              <a:solidFill>
                <a:srgbClr val="FFFF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0389"/>
            <a:ext cx="9144000" cy="765175"/>
          </a:xfrm>
        </p:spPr>
        <p:txBody>
          <a:bodyPr/>
          <a:lstStyle/>
          <a:p>
            <a:r>
              <a:rPr lang="en-AU" sz="4400" dirty="0" smtClean="0"/>
              <a:t>Saul given another heart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1028721"/>
            <a:ext cx="8713788" cy="5257799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10:9 </a:t>
            </a:r>
            <a:r>
              <a:rPr lang="en-AU" dirty="0" smtClean="0"/>
              <a:t>-</a:t>
            </a:r>
            <a:r>
              <a:rPr lang="en-AU" dirty="0" smtClean="0">
                <a:solidFill>
                  <a:srgbClr val="FF0000"/>
                </a:solidFill>
              </a:rPr>
              <a:t> </a:t>
            </a:r>
            <a:r>
              <a:rPr lang="en-AU" dirty="0" smtClean="0">
                <a:solidFill>
                  <a:srgbClr val="00FF00"/>
                </a:solidFill>
              </a:rPr>
              <a:t>"God </a:t>
            </a:r>
            <a:r>
              <a:rPr lang="en-AU" u="sng" dirty="0" smtClean="0">
                <a:solidFill>
                  <a:srgbClr val="00FF00"/>
                </a:solidFill>
              </a:rPr>
              <a:t>gave</a:t>
            </a:r>
            <a:r>
              <a:rPr lang="en-AU" dirty="0" smtClean="0">
                <a:solidFill>
                  <a:srgbClr val="00FF00"/>
                </a:solidFill>
              </a:rPr>
              <a:t> him another heart"</a:t>
            </a:r>
            <a:r>
              <a:rPr lang="en-AU" dirty="0" smtClean="0"/>
              <a:t> - </a:t>
            </a:r>
            <a:r>
              <a:rPr lang="en-AU" i="1" dirty="0" err="1" smtClean="0"/>
              <a:t>haphak</a:t>
            </a:r>
            <a:r>
              <a:rPr lang="en-AU" dirty="0" smtClean="0"/>
              <a:t> - to turn about. </a:t>
            </a:r>
            <a:r>
              <a:rPr lang="en-AU" dirty="0" err="1" smtClean="0"/>
              <a:t>Ygs</a:t>
            </a:r>
            <a:r>
              <a:rPr lang="en-AU" dirty="0" smtClean="0"/>
              <a:t>. Lit. - "God </a:t>
            </a:r>
            <a:r>
              <a:rPr lang="en-AU" dirty="0" err="1" smtClean="0"/>
              <a:t>turneth</a:t>
            </a:r>
            <a:r>
              <a:rPr lang="en-AU" dirty="0" smtClean="0"/>
              <a:t> to him another heart." 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11 </a:t>
            </a:r>
            <a:r>
              <a:rPr lang="en-AU" dirty="0" smtClean="0"/>
              <a:t>-</a:t>
            </a:r>
            <a:r>
              <a:rPr lang="en-AU" dirty="0" smtClean="0">
                <a:solidFill>
                  <a:srgbClr val="00FF00"/>
                </a:solidFill>
              </a:rPr>
              <a:t> "What is this that is come unto the son of Kish" </a:t>
            </a:r>
            <a:r>
              <a:rPr lang="en-AU" dirty="0" smtClean="0"/>
              <a:t>- Clearly Saul was not known for his inclination to spiritual things. He was not a Bible student.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"Is Saul also among the prophets"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FFC000"/>
                </a:solidFill>
              </a:rPr>
              <a:t>Roth.</a:t>
            </a:r>
            <a:r>
              <a:rPr lang="en-AU" dirty="0" smtClean="0"/>
              <a:t>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- "Is, even Saul, among the prophets?" </a:t>
            </a:r>
            <a:r>
              <a:rPr lang="en-AU" dirty="0" smtClean="0"/>
              <a:t>Repeated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12</a:t>
            </a:r>
            <a:r>
              <a:rPr lang="en-A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9813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769934"/>
            <a:ext cx="4679950" cy="21590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72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Next Study</a:t>
            </a:r>
          </a:p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48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(God willing)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428596" y="3214686"/>
            <a:ext cx="821537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4 </a:t>
            </a:r>
            <a:r>
              <a:rPr lang="en-US" sz="4800" dirty="0">
                <a:solidFill>
                  <a:srgbClr val="FFFF00"/>
                </a:solidFill>
                <a:latin typeface="Arial Black" pitchFamily="34" charset="0"/>
              </a:rPr>
              <a:t>– 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“Thou </a:t>
            </a:r>
            <a:r>
              <a:rPr lang="en-US" sz="4800" dirty="0" err="1" smtClean="0">
                <a:solidFill>
                  <a:srgbClr val="FFFF00"/>
                </a:solidFill>
                <a:latin typeface="Arial Black" pitchFamily="34" charset="0"/>
              </a:rPr>
              <a:t>shalt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 perform unto Yahweh </a:t>
            </a:r>
            <a:r>
              <a:rPr lang="en-US" sz="4800" dirty="0" err="1" smtClean="0">
                <a:solidFill>
                  <a:srgbClr val="FFFF00"/>
                </a:solidFill>
                <a:latin typeface="Arial Black" pitchFamily="34" charset="0"/>
              </a:rPr>
              <a:t>thine</a:t>
            </a:r>
            <a:r>
              <a:rPr lang="en-US" sz="4800" dirty="0" smtClean="0">
                <a:solidFill>
                  <a:srgbClr val="FFFF00"/>
                </a:solidFill>
                <a:latin typeface="Arial Black" pitchFamily="34" charset="0"/>
              </a:rPr>
              <a:t> oaths”</a:t>
            </a:r>
            <a:endParaRPr lang="en-AU" sz="48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/>
              <a:t>… </a:t>
            </a:r>
            <a:r>
              <a:rPr lang="en-AU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6186"/>
            <a:ext cx="9144000" cy="928670"/>
          </a:xfrm>
        </p:spPr>
        <p:txBody>
          <a:bodyPr/>
          <a:lstStyle/>
          <a:p>
            <a:r>
              <a:rPr lang="en-AU" sz="4400" dirty="0" smtClean="0"/>
              <a:t>The anointing of Saul - </a:t>
            </a: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10</a:t>
            </a:r>
            <a:endParaRPr lang="en-AU" sz="440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1 </a:t>
            </a:r>
            <a:r>
              <a:rPr lang="en-AU" dirty="0" smtClean="0">
                <a:solidFill>
                  <a:srgbClr val="00FF00"/>
                </a:solidFill>
              </a:rPr>
              <a:t>- “a vial” </a:t>
            </a:r>
            <a:r>
              <a:rPr lang="en-AU" dirty="0" smtClean="0"/>
              <a:t>– </a:t>
            </a:r>
            <a:r>
              <a:rPr lang="en-AU" i="1" dirty="0" err="1" smtClean="0"/>
              <a:t>pak</a:t>
            </a:r>
            <a:r>
              <a:rPr lang="en-AU" dirty="0" smtClean="0"/>
              <a:t> – flask. 3 </a:t>
            </a:r>
            <a:r>
              <a:rPr lang="en-AU" dirty="0" err="1" smtClean="0"/>
              <a:t>occs</a:t>
            </a:r>
            <a:r>
              <a:rPr lang="en-AU" dirty="0" smtClean="0"/>
              <a:t>. O.T. – used twice of the anointing of Jehu –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Kings 9:1,3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“of oil” </a:t>
            </a:r>
            <a:r>
              <a:rPr lang="en-AU" dirty="0" smtClean="0"/>
              <a:t>– Symbol for the word of God.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29:7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“captain” </a:t>
            </a:r>
            <a:r>
              <a:rPr lang="en-AU" dirty="0" smtClean="0"/>
              <a:t>– </a:t>
            </a:r>
            <a:r>
              <a:rPr lang="en-AU" i="1" dirty="0" err="1" smtClean="0"/>
              <a:t>nagiyd</a:t>
            </a:r>
            <a:r>
              <a:rPr lang="en-AU" dirty="0" smtClean="0"/>
              <a:t> – leader, ruler, captain, prince. 1</a:t>
            </a:r>
            <a:r>
              <a:rPr lang="en-AU" baseline="30000" dirty="0" smtClean="0"/>
              <a:t>st</a:t>
            </a:r>
            <a:r>
              <a:rPr lang="en-AU" dirty="0" smtClean="0"/>
              <a:t> occ.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9:16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“inheritance” </a:t>
            </a:r>
            <a:r>
              <a:rPr lang="en-AU" dirty="0" smtClean="0"/>
              <a:t>– </a:t>
            </a:r>
            <a:r>
              <a:rPr lang="en-AU" i="1" dirty="0" err="1" smtClean="0"/>
              <a:t>nachalah</a:t>
            </a:r>
            <a:r>
              <a:rPr lang="en-AU" dirty="0" smtClean="0"/>
              <a:t> - possession, property, inheritance, heritage. See use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Mic. 7:14,18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3728"/>
            <a:ext cx="9144000" cy="928670"/>
          </a:xfrm>
        </p:spPr>
        <p:txBody>
          <a:bodyPr/>
          <a:lstStyle/>
          <a:p>
            <a:r>
              <a:rPr lang="en-AU" sz="4400" dirty="0" smtClean="0"/>
              <a:t>Three signs - </a:t>
            </a: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Sam. 10:2-8</a:t>
            </a:r>
            <a:endParaRPr lang="en-AU" sz="4400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00108"/>
            <a:ext cx="8713788" cy="5308617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2 </a:t>
            </a:r>
            <a:r>
              <a:rPr lang="en-AU" dirty="0" smtClean="0">
                <a:solidFill>
                  <a:srgbClr val="00FF00"/>
                </a:solidFill>
              </a:rPr>
              <a:t>- "two men" </a:t>
            </a:r>
            <a:r>
              <a:rPr lang="en-AU" dirty="0" smtClean="0"/>
              <a:t>- Saul could choose what manner of man he would be!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"Rachel's sepulchre" </a:t>
            </a:r>
            <a:r>
              <a:rPr lang="en-AU" dirty="0" smtClean="0"/>
              <a:t>- Based on the life of Jacob - </a:t>
            </a:r>
            <a:r>
              <a:rPr lang="en-AU" dirty="0" smtClean="0">
                <a:solidFill>
                  <a:srgbClr val="FFFF00"/>
                </a:solidFill>
              </a:rPr>
              <a:t>Would Saul become Ben-</a:t>
            </a:r>
            <a:r>
              <a:rPr lang="en-AU" dirty="0" err="1" smtClean="0">
                <a:solidFill>
                  <a:srgbClr val="FFFF00"/>
                </a:solidFill>
              </a:rPr>
              <a:t>oni</a:t>
            </a:r>
            <a:r>
              <a:rPr lang="en-AU" dirty="0" smtClean="0">
                <a:solidFill>
                  <a:srgbClr val="FFFF00"/>
                </a:solidFill>
              </a:rPr>
              <a:t> or Benjamin?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FFFF00"/>
                </a:solidFill>
              </a:rPr>
              <a:t>Ben-</a:t>
            </a:r>
            <a:r>
              <a:rPr lang="en-AU" dirty="0" err="1" smtClean="0">
                <a:solidFill>
                  <a:srgbClr val="FFFF00"/>
                </a:solidFill>
              </a:rPr>
              <a:t>oni</a:t>
            </a:r>
            <a:r>
              <a:rPr lang="en-AU" dirty="0" smtClean="0"/>
              <a:t> = Son of my sorrow.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Benjamin</a:t>
            </a:r>
            <a:r>
              <a:rPr lang="en-AU" dirty="0" smtClean="0"/>
              <a:t> = Son of the right hand.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Rachel signifies "to journey" (as a good traveller).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The 3 signs are about life's journey!</a:t>
            </a: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2008"/>
            <a:ext cx="9144000" cy="1340768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sz="4400" dirty="0" smtClean="0"/>
              <a:t>3 significant signs = 3 phases of our life in the Truth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59033"/>
            <a:ext cx="8712968" cy="5094303"/>
          </a:xfrm>
        </p:spPr>
        <p:txBody>
          <a:bodyPr/>
          <a:lstStyle/>
          <a:p>
            <a:pPr marL="623888" indent="-623888">
              <a:lnSpc>
                <a:spcPct val="95000"/>
              </a:lnSpc>
            </a:pPr>
            <a:r>
              <a:rPr lang="en-AU" sz="3600" dirty="0" smtClean="0">
                <a:solidFill>
                  <a:srgbClr val="00FF00"/>
                </a:solidFill>
              </a:rPr>
              <a:t>Phase 1 </a:t>
            </a:r>
            <a:r>
              <a:rPr lang="en-AU" sz="3600" dirty="0" smtClean="0"/>
              <a:t>–</a:t>
            </a:r>
            <a:r>
              <a:rPr lang="en-AU" sz="3600" dirty="0" smtClean="0">
                <a:solidFill>
                  <a:srgbClr val="00FF00"/>
                </a:solidFill>
              </a:rPr>
              <a:t> </a:t>
            </a:r>
            <a:r>
              <a:rPr lang="en-AU" sz="3600" dirty="0" smtClean="0">
                <a:solidFill>
                  <a:srgbClr val="FFFF00"/>
                </a:solidFill>
              </a:rPr>
              <a:t>Initiation</a:t>
            </a:r>
            <a:r>
              <a:rPr lang="en-AU" sz="3600" dirty="0" smtClean="0"/>
              <a:t> - Calling, preparation and choices –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10:1-2</a:t>
            </a:r>
            <a:r>
              <a:rPr lang="en-AU" sz="3600" dirty="0" smtClean="0"/>
              <a:t>.</a:t>
            </a:r>
          </a:p>
          <a:p>
            <a:pPr marL="623888" indent="-623888">
              <a:lnSpc>
                <a:spcPct val="95000"/>
              </a:lnSpc>
            </a:pPr>
            <a:r>
              <a:rPr lang="en-AU" sz="3600" dirty="0" smtClean="0">
                <a:solidFill>
                  <a:srgbClr val="00FF00"/>
                </a:solidFill>
              </a:rPr>
              <a:t>Phase 2</a:t>
            </a:r>
            <a:r>
              <a:rPr lang="en-AU" sz="3600" dirty="0" smtClean="0"/>
              <a:t> – </a:t>
            </a:r>
            <a:r>
              <a:rPr lang="en-AU" sz="3600" dirty="0" smtClean="0">
                <a:solidFill>
                  <a:srgbClr val="FFFF00"/>
                </a:solidFill>
              </a:rPr>
              <a:t>Dedication</a:t>
            </a:r>
            <a:r>
              <a:rPr lang="en-AU" sz="3600" dirty="0" smtClean="0"/>
              <a:t> - Life in the house of God – probation - the journey to the Kingdom -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3-4</a:t>
            </a:r>
            <a:r>
              <a:rPr lang="en-AU" sz="3600" dirty="0" smtClean="0"/>
              <a:t>.</a:t>
            </a:r>
          </a:p>
          <a:p>
            <a:pPr marL="623888" indent="-623888">
              <a:lnSpc>
                <a:spcPct val="95000"/>
              </a:lnSpc>
            </a:pPr>
            <a:r>
              <a:rPr lang="en-AU" sz="3600" dirty="0" smtClean="0">
                <a:solidFill>
                  <a:srgbClr val="00FF00"/>
                </a:solidFill>
              </a:rPr>
              <a:t>Phase 3</a:t>
            </a:r>
            <a:r>
              <a:rPr lang="en-AU" sz="3600" dirty="0" smtClean="0"/>
              <a:t> – </a:t>
            </a:r>
            <a:r>
              <a:rPr lang="en-AU" sz="3600" dirty="0" smtClean="0">
                <a:solidFill>
                  <a:srgbClr val="FFFF00"/>
                </a:solidFill>
              </a:rPr>
              <a:t>Glorification</a:t>
            </a:r>
            <a:r>
              <a:rPr lang="en-AU" sz="3600" dirty="0" smtClean="0"/>
              <a:t> - The Kingdom finally attained - Immortality -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 5-6</a:t>
            </a:r>
            <a:r>
              <a:rPr lang="en-AU" sz="3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50017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1 - Initiation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77969"/>
            <a:ext cx="8713788" cy="4879989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2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</a:t>
            </a:r>
            <a:r>
              <a:rPr lang="en-AU" dirty="0" err="1" smtClean="0">
                <a:solidFill>
                  <a:srgbClr val="00FF00"/>
                </a:solidFill>
              </a:rPr>
              <a:t>Zelzah</a:t>
            </a:r>
            <a:r>
              <a:rPr lang="en-AU" dirty="0" smtClean="0">
                <a:solidFill>
                  <a:srgbClr val="00FF00"/>
                </a:solidFill>
              </a:rPr>
              <a:t>" </a:t>
            </a:r>
            <a:r>
              <a:rPr lang="en-AU" dirty="0" smtClean="0"/>
              <a:t>- "clear shade", "shadow". From two contrasting words - </a:t>
            </a:r>
            <a:r>
              <a:rPr lang="en-AU" i="1" dirty="0" err="1" smtClean="0">
                <a:solidFill>
                  <a:srgbClr val="FFFF00"/>
                </a:solidFill>
              </a:rPr>
              <a:t>t'sel</a:t>
            </a:r>
            <a:r>
              <a:rPr lang="en-AU" dirty="0" smtClean="0">
                <a:solidFill>
                  <a:srgbClr val="FFFF00"/>
                </a:solidFill>
              </a:rPr>
              <a:t> </a:t>
            </a:r>
            <a:r>
              <a:rPr lang="en-AU" dirty="0" smtClean="0"/>
              <a:t>- shade; and </a:t>
            </a:r>
            <a:r>
              <a:rPr lang="en-AU" i="1" dirty="0" err="1" smtClean="0">
                <a:solidFill>
                  <a:srgbClr val="FFFF00"/>
                </a:solidFill>
              </a:rPr>
              <a:t>tsach</a:t>
            </a:r>
            <a:r>
              <a:rPr lang="en-AU" dirty="0" smtClean="0"/>
              <a:t> - dazzling, sunny, bright. Again there are choices before Saul - live in the shade or the light.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"The asses" </a:t>
            </a:r>
            <a:r>
              <a:rPr lang="en-AU" dirty="0" smtClean="0"/>
              <a:t>- Symbol of Israel. God is able to redeem Israel!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</a:t>
            </a: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Chron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17:9-10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</a:t>
            </a:r>
            <a:r>
              <a:rPr lang="en-AU" dirty="0" err="1" smtClean="0">
                <a:solidFill>
                  <a:srgbClr val="00FF00"/>
                </a:solidFill>
              </a:rPr>
              <a:t>sorroweth</a:t>
            </a:r>
            <a:r>
              <a:rPr lang="en-AU" dirty="0" smtClean="0">
                <a:solidFill>
                  <a:srgbClr val="00FF00"/>
                </a:solidFill>
              </a:rPr>
              <a:t>" </a:t>
            </a:r>
            <a:r>
              <a:rPr lang="en-AU" dirty="0" smtClean="0"/>
              <a:t>- </a:t>
            </a:r>
            <a:r>
              <a:rPr lang="en-AU" i="1" dirty="0" err="1" smtClean="0"/>
              <a:t>da'ag</a:t>
            </a:r>
            <a:r>
              <a:rPr lang="en-AU" dirty="0" smtClean="0"/>
              <a:t> - be anxious, concerned. </a:t>
            </a:r>
            <a:r>
              <a:rPr lang="en-AU" dirty="0" smtClean="0">
                <a:solidFill>
                  <a:srgbClr val="FFFF00"/>
                </a:solidFill>
              </a:rPr>
              <a:t>God cares for His children.</a:t>
            </a:r>
            <a:endParaRPr lang="en-A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7384"/>
            <a:ext cx="9144000" cy="134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dirty="0" smtClean="0"/>
              <a:t>Phase 2 – Dedication in probation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282615"/>
            <a:ext cx="8713788" cy="4666665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3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"go on forward"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99FF"/>
                </a:solidFill>
              </a:rPr>
              <a:t>Roth.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“...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pass on quickly from thence onwards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“plain"</a:t>
            </a:r>
            <a:r>
              <a:rPr lang="en-AU" dirty="0" smtClean="0"/>
              <a:t> - </a:t>
            </a:r>
            <a:r>
              <a:rPr lang="en-AU" i="1" dirty="0" err="1" smtClean="0"/>
              <a:t>elon</a:t>
            </a:r>
            <a:r>
              <a:rPr lang="en-AU" dirty="0" smtClean="0"/>
              <a:t> - oak. Symbol of strength.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"Tabor" </a:t>
            </a:r>
            <a:r>
              <a:rPr lang="en-AU" dirty="0" smtClean="0"/>
              <a:t>- root - to be fragile. (This is not Mt Tabor in the valley of </a:t>
            </a:r>
            <a:r>
              <a:rPr lang="en-AU" dirty="0" err="1" smtClean="0"/>
              <a:t>Jezreel</a:t>
            </a:r>
            <a:r>
              <a:rPr lang="en-AU" dirty="0" smtClean="0"/>
              <a:t>).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"three men (</a:t>
            </a:r>
            <a:r>
              <a:rPr lang="en-AU" i="1" dirty="0" err="1" smtClean="0">
                <a:solidFill>
                  <a:srgbClr val="00FF00"/>
                </a:solidFill>
              </a:rPr>
              <a:t>ish</a:t>
            </a:r>
            <a:r>
              <a:rPr lang="en-AU" dirty="0" smtClean="0">
                <a:solidFill>
                  <a:srgbClr val="00FF00"/>
                </a:solidFill>
              </a:rPr>
              <a:t>)" </a:t>
            </a:r>
            <a:r>
              <a:rPr lang="en-AU" dirty="0" smtClean="0"/>
              <a:t>- 3 is the number of fruit - the purpose of our calling.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"going up" </a:t>
            </a:r>
            <a:r>
              <a:rPr lang="en-AU" dirty="0" smtClean="0"/>
              <a:t>- </a:t>
            </a:r>
            <a:r>
              <a:rPr lang="en-AU" i="1" dirty="0" err="1" smtClean="0"/>
              <a:t>alah</a:t>
            </a:r>
            <a:r>
              <a:rPr lang="en-AU" dirty="0" smtClean="0"/>
              <a:t> - to ascend.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"God" </a:t>
            </a:r>
            <a:r>
              <a:rPr lang="en-AU" dirty="0" smtClean="0"/>
              <a:t>- </a:t>
            </a:r>
            <a:r>
              <a:rPr lang="en-AU" i="1" dirty="0" err="1" smtClean="0"/>
              <a:t>elohim</a:t>
            </a:r>
            <a:r>
              <a:rPr lang="en-AU" dirty="0" smtClean="0"/>
              <a:t> - mighty ones.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37665" y="5752577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Impact" pitchFamily="34" charset="0"/>
              </a:rPr>
              <a:t>Based on the life of Jacob – </a:t>
            </a: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Gen. 35:6-8</a:t>
            </a:r>
            <a:endParaRPr lang="en-US" sz="4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34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2 - Dedication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25564"/>
            <a:ext cx="8748558" cy="5199780"/>
          </a:xfrm>
          <a:ln>
            <a:noFill/>
          </a:ln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3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"Bethel" </a:t>
            </a:r>
            <a:r>
              <a:rPr lang="en-AU" dirty="0" smtClean="0"/>
              <a:t>- "The house of God" = the ecclesia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Tim. 3:15 </a:t>
            </a:r>
            <a:r>
              <a:rPr lang="en-AU" dirty="0" smtClean="0"/>
              <a:t>(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Pet. 4:17</a:t>
            </a:r>
            <a:r>
              <a:rPr lang="en-AU" dirty="0" smtClean="0"/>
              <a:t>).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AU" dirty="0" smtClean="0">
                <a:solidFill>
                  <a:srgbClr val="00FF00"/>
                </a:solidFill>
              </a:rPr>
              <a:t>"three kids" </a:t>
            </a:r>
            <a:r>
              <a:rPr lang="en-AU" dirty="0" smtClean="0"/>
              <a:t>– Used under the Law for </a:t>
            </a:r>
            <a:r>
              <a:rPr lang="en-AU" dirty="0" err="1" smtClean="0"/>
              <a:t>passover</a:t>
            </a:r>
            <a:r>
              <a:rPr lang="en-AU" dirty="0" smtClean="0"/>
              <a:t>, sin </a:t>
            </a:r>
            <a:r>
              <a:rPr lang="en-AU" dirty="0" smtClean="0"/>
              <a:t>and </a:t>
            </a:r>
            <a:r>
              <a:rPr lang="en-AU" dirty="0" smtClean="0"/>
              <a:t>trespass </a:t>
            </a:r>
            <a:r>
              <a:rPr lang="en-AU" dirty="0" smtClean="0"/>
              <a:t>offering </a:t>
            </a:r>
            <a:r>
              <a:rPr lang="en-AU" dirty="0" smtClean="0"/>
              <a:t>= 3 aspects of the Atonement – </a:t>
            </a:r>
            <a:r>
              <a:rPr lang="en-AU" dirty="0" smtClean="0">
                <a:solidFill>
                  <a:srgbClr val="FFFF00"/>
                </a:solidFill>
              </a:rPr>
              <a:t>Forgiveness of sin in Christ our Passover (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Cor. 5:7</a:t>
            </a:r>
            <a:r>
              <a:rPr lang="en-AU" dirty="0" smtClean="0">
                <a:solidFill>
                  <a:srgbClr val="FFFF00"/>
                </a:solidFill>
              </a:rPr>
              <a:t>)</a:t>
            </a:r>
            <a:r>
              <a:rPr lang="en-AU" dirty="0" smtClean="0"/>
              <a:t>.</a:t>
            </a:r>
            <a:endParaRPr lang="en-AU" dirty="0" smtClean="0"/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AU" dirty="0" smtClean="0">
                <a:solidFill>
                  <a:srgbClr val="00FF00"/>
                </a:solidFill>
              </a:rPr>
              <a:t>"three loaves of bread" </a:t>
            </a:r>
            <a:r>
              <a:rPr lang="en-AU" dirty="0" smtClean="0"/>
              <a:t>–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14:18; 1 Cor. 11:23-24</a:t>
            </a:r>
            <a:r>
              <a:rPr lang="en-AU" dirty="0" smtClean="0"/>
              <a:t>. Points to Christ’s work.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</a:pPr>
            <a:r>
              <a:rPr lang="en-AU" dirty="0" smtClean="0">
                <a:solidFill>
                  <a:srgbClr val="00FF00"/>
                </a:solidFill>
              </a:rPr>
              <a:t>"bottle"</a:t>
            </a:r>
            <a:r>
              <a:rPr lang="en-AU" dirty="0" smtClean="0"/>
              <a:t> - </a:t>
            </a:r>
            <a:r>
              <a:rPr lang="en-AU" i="1" dirty="0" err="1" smtClean="0"/>
              <a:t>nebel</a:t>
            </a:r>
            <a:r>
              <a:rPr lang="en-AU" dirty="0" smtClean="0"/>
              <a:t> - a skin-bag, pitcher; also (2) harp, lute, musical instrument. Used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</a:t>
            </a:r>
            <a:r>
              <a:rPr lang="en-AU" dirty="0" smtClean="0"/>
              <a:t> trans. “psaltery”.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148"/>
            <a:ext cx="9144000" cy="126933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2 - Dedication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284745"/>
            <a:ext cx="8713788" cy="4376503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3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“wine” </a:t>
            </a:r>
            <a:r>
              <a:rPr lang="en-AU" dirty="0" smtClean="0"/>
              <a:t>– Occurs 140 times O.T. The first 8 (except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14:18</a:t>
            </a:r>
            <a:r>
              <a:rPr lang="en-AU" dirty="0" smtClean="0"/>
              <a:t>) used in the context of human failure.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4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"salute" </a:t>
            </a:r>
            <a:r>
              <a:rPr lang="en-AU" dirty="0" smtClean="0"/>
              <a:t>- </a:t>
            </a:r>
            <a:r>
              <a:rPr lang="en-AU" i="1" dirty="0" err="1" smtClean="0"/>
              <a:t>sha'el</a:t>
            </a:r>
            <a:r>
              <a:rPr lang="en-AU" i="1" dirty="0" smtClean="0"/>
              <a:t> shalom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FF99FF"/>
                </a:solidFill>
              </a:rPr>
              <a:t>Roth.</a:t>
            </a:r>
            <a:r>
              <a:rPr lang="en-AU" dirty="0" smtClean="0"/>
              <a:t> -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"ask thee of thy welfare".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"two …of bread" </a:t>
            </a:r>
            <a:r>
              <a:rPr lang="en-AU" dirty="0" smtClean="0"/>
              <a:t>– i.e. one each for Saul and his servant.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22:14-20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"receive of their hands" </a:t>
            </a:r>
            <a:r>
              <a:rPr lang="en-AU" dirty="0" smtClean="0"/>
              <a:t>- </a:t>
            </a:r>
            <a:r>
              <a:rPr lang="en-AU" i="1" dirty="0" err="1" smtClean="0"/>
              <a:t>yad</a:t>
            </a:r>
            <a:r>
              <a:rPr lang="en-AU" dirty="0" smtClean="0"/>
              <a:t> - open hand.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5613047"/>
            <a:ext cx="8640960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600" dirty="0" smtClean="0">
                <a:solidFill>
                  <a:srgbClr val="FFFF00"/>
                </a:solidFill>
                <a:latin typeface="Impact" pitchFamily="34" charset="0"/>
              </a:rPr>
              <a:t>So bread and wine play an important role during our probation!</a:t>
            </a:r>
            <a:endParaRPr lang="en-US" sz="3600" dirty="0">
              <a:solidFill>
                <a:srgbClr val="FFFF00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142873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AU" sz="4400" dirty="0" smtClean="0"/>
              <a:t>The meaning of the signs</a:t>
            </a:r>
            <a:br>
              <a:rPr lang="en-AU" sz="4400" dirty="0" smtClean="0"/>
            </a:br>
            <a:r>
              <a:rPr lang="en-AU" sz="4400" dirty="0" smtClean="0"/>
              <a:t>Phase 3 - Glorification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77969"/>
            <a:ext cx="8713788" cy="4879989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 5 </a:t>
            </a:r>
            <a:r>
              <a:rPr lang="en-AU" dirty="0" smtClean="0"/>
              <a:t>- </a:t>
            </a:r>
            <a:r>
              <a:rPr lang="en-AU" dirty="0" smtClean="0">
                <a:solidFill>
                  <a:srgbClr val="00FF00"/>
                </a:solidFill>
              </a:rPr>
              <a:t>"After that" </a:t>
            </a:r>
            <a:r>
              <a:rPr lang="en-AU" dirty="0" smtClean="0"/>
              <a:t>- </a:t>
            </a:r>
            <a:r>
              <a:rPr lang="en-AU" i="1" dirty="0" err="1" smtClean="0"/>
              <a:t>achar</a:t>
            </a:r>
            <a:r>
              <a:rPr lang="en-AU" i="1" dirty="0" smtClean="0"/>
              <a:t> ken </a:t>
            </a:r>
            <a:r>
              <a:rPr lang="en-AU" dirty="0" smtClean="0"/>
              <a:t>– </a:t>
            </a:r>
            <a:r>
              <a:rPr lang="en-AU" dirty="0" err="1" smtClean="0"/>
              <a:t>Ygs</a:t>
            </a:r>
            <a:r>
              <a:rPr lang="en-AU" dirty="0" smtClean="0"/>
              <a:t>. Lit. – </a:t>
            </a:r>
            <a:r>
              <a:rPr lang="en-AU" dirty="0" smtClean="0">
                <a:latin typeface="Bookman Old Style" pitchFamily="18" charset="0"/>
              </a:rPr>
              <a:t>“Afterwards”</a:t>
            </a:r>
            <a:r>
              <a:rPr lang="en-AU" dirty="0" smtClean="0"/>
              <a:t>. </a:t>
            </a:r>
            <a:r>
              <a:rPr lang="en-AU" dirty="0" smtClean="0">
                <a:solidFill>
                  <a:srgbClr val="FFFF00"/>
                </a:solidFill>
              </a:rPr>
              <a:t>The final phase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"hill" </a:t>
            </a:r>
            <a:r>
              <a:rPr lang="en-AU" dirty="0" smtClean="0"/>
              <a:t>- </a:t>
            </a:r>
            <a:r>
              <a:rPr lang="en-AU" i="1" dirty="0" err="1" smtClean="0"/>
              <a:t>gibah</a:t>
            </a:r>
            <a:r>
              <a:rPr lang="en-AU" dirty="0" smtClean="0"/>
              <a:t> - Some render it "</a:t>
            </a:r>
            <a:r>
              <a:rPr lang="en-AU" dirty="0" err="1" smtClean="0"/>
              <a:t>Gibeah</a:t>
            </a:r>
            <a:r>
              <a:rPr lang="en-AU" dirty="0" smtClean="0"/>
              <a:t>" (see RV margin – “</a:t>
            </a:r>
            <a:r>
              <a:rPr lang="en-AU" dirty="0" err="1" smtClean="0"/>
              <a:t>Gibeah</a:t>
            </a:r>
            <a:r>
              <a:rPr lang="en-AU" dirty="0" smtClean="0"/>
              <a:t> of God”).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"God" </a:t>
            </a:r>
            <a:r>
              <a:rPr lang="en-AU" dirty="0" smtClean="0"/>
              <a:t>- </a:t>
            </a:r>
            <a:r>
              <a:rPr lang="en-AU" i="1" dirty="0" err="1" smtClean="0"/>
              <a:t>elohim</a:t>
            </a:r>
            <a:r>
              <a:rPr lang="en-AU" dirty="0" smtClean="0"/>
              <a:t> - mighty ones.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"garrison" </a:t>
            </a:r>
            <a:r>
              <a:rPr lang="en-AU" dirty="0" smtClean="0"/>
              <a:t>- </a:t>
            </a:r>
            <a:r>
              <a:rPr lang="en-AU" i="1" dirty="0" err="1" smtClean="0"/>
              <a:t>netsib</a:t>
            </a:r>
            <a:r>
              <a:rPr lang="en-AU" i="1" dirty="0" smtClean="0"/>
              <a:t> </a:t>
            </a:r>
            <a:r>
              <a:rPr lang="en-AU" dirty="0" smtClean="0"/>
              <a:t>(</a:t>
            </a:r>
            <a:r>
              <a:rPr lang="en-AU" dirty="0" smtClean="0">
                <a:solidFill>
                  <a:srgbClr val="FFFF00"/>
                </a:solidFill>
              </a:rPr>
              <a:t>11</a:t>
            </a:r>
            <a:r>
              <a:rPr lang="en-AU" dirty="0" smtClean="0"/>
              <a:t> </a:t>
            </a:r>
            <a:r>
              <a:rPr lang="en-AU" dirty="0" err="1" smtClean="0"/>
              <a:t>occs</a:t>
            </a:r>
            <a:r>
              <a:rPr lang="en-AU" dirty="0" smtClean="0"/>
              <a:t>.) - something stationary. 1st (and previous) </a:t>
            </a:r>
            <a:r>
              <a:rPr lang="en-AU" dirty="0" err="1" smtClean="0"/>
              <a:t>occ</a:t>
            </a:r>
            <a:r>
              <a:rPr lang="en-AU" dirty="0" smtClean="0"/>
              <a:t>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19:26 </a:t>
            </a:r>
            <a:r>
              <a:rPr lang="en-AU" dirty="0" smtClean="0"/>
              <a:t>- "pillar" (of salt).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"Philistines" </a:t>
            </a:r>
            <a:r>
              <a:rPr lang="en-AU" dirty="0" smtClean="0"/>
              <a:t>- "rolling" (migratory).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3064</TotalTime>
  <Words>1610</Words>
  <Application>Microsoft Office PowerPoint</Application>
  <PresentationFormat>On-screen Show 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Generic</vt:lpstr>
      <vt:lpstr>Slide 1</vt:lpstr>
      <vt:lpstr>The anointing of Saul - 1 Sam. 10</vt:lpstr>
      <vt:lpstr>Three signs - 1 Sam. 10:2-8</vt:lpstr>
      <vt:lpstr>3 significant signs = 3 phases of our life in the Truth</vt:lpstr>
      <vt:lpstr>The meaning of the signs Phase 1 - Initiation</vt:lpstr>
      <vt:lpstr>The meaning of the signs Phase 2 – Dedication in probation</vt:lpstr>
      <vt:lpstr>The meaning of the signs Phase 2 - Dedication</vt:lpstr>
      <vt:lpstr>The meaning of the signs Phase 2 - Dedication</vt:lpstr>
      <vt:lpstr>The meaning of the signs Phase 3 - Glorification</vt:lpstr>
      <vt:lpstr>The meaning of the signs Phase 3 - Glorification</vt:lpstr>
      <vt:lpstr>The meaning of the signs Phase 3 - Glorification</vt:lpstr>
      <vt:lpstr>The meaning of the signs Phase 3 - Glorification</vt:lpstr>
      <vt:lpstr>3 significant signs = 3 phases of our life in the Truth</vt:lpstr>
      <vt:lpstr>Response to the Signs</vt:lpstr>
      <vt:lpstr>Response to the Signs</vt:lpstr>
      <vt:lpstr>Seven Days of Faithfulness</vt:lpstr>
      <vt:lpstr>Saul given another heart</vt:lpstr>
      <vt:lpstr>Slide 18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3 - Seven days shalt thou tarry</dc:title>
  <dc:subject>Gibeah of Saul</dc:subject>
  <dc:creator>Jim Cowie</dc:creator>
  <cp:lastModifiedBy>Jim Cowie</cp:lastModifiedBy>
  <cp:revision>229</cp:revision>
  <dcterms:created xsi:type="dcterms:W3CDTF">2005-04-02T07:15:28Z</dcterms:created>
  <dcterms:modified xsi:type="dcterms:W3CDTF">2012-09-15T16:23:04Z</dcterms:modified>
</cp:coreProperties>
</file>