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352" r:id="rId3"/>
    <p:sldId id="353" r:id="rId4"/>
    <p:sldId id="354" r:id="rId5"/>
    <p:sldId id="355" r:id="rId6"/>
    <p:sldId id="351" r:id="rId7"/>
    <p:sldId id="333" r:id="rId8"/>
    <p:sldId id="326" r:id="rId9"/>
    <p:sldId id="341" r:id="rId10"/>
    <p:sldId id="342" r:id="rId11"/>
    <p:sldId id="344" r:id="rId12"/>
    <p:sldId id="343" r:id="rId13"/>
    <p:sldId id="335" r:id="rId14"/>
    <p:sldId id="336" r:id="rId15"/>
    <p:sldId id="334" r:id="rId16"/>
    <p:sldId id="349" r:id="rId17"/>
    <p:sldId id="328" r:id="rId18"/>
    <p:sldId id="338" r:id="rId19"/>
    <p:sldId id="325" r:id="rId20"/>
    <p:sldId id="339" r:id="rId21"/>
    <p:sldId id="350" r:id="rId22"/>
    <p:sldId id="345" r:id="rId23"/>
    <p:sldId id="327" r:id="rId24"/>
    <p:sldId id="329" r:id="rId25"/>
    <p:sldId id="337" r:id="rId26"/>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66FF"/>
    <a:srgbClr val="FFFF00"/>
    <a:srgbClr val="FF3399"/>
    <a:srgbClr val="FF0066"/>
    <a:srgbClr val="00FFFF"/>
    <a:srgbClr val="FFFF66"/>
    <a:srgbClr val="FF9933"/>
    <a:srgbClr val="66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2193" autoAdjust="0"/>
    <p:restoredTop sz="94687" autoAdjust="0"/>
  </p:normalViewPr>
  <p:slideViewPr>
    <p:cSldViewPr>
      <p:cViewPr varScale="1">
        <p:scale>
          <a:sx n="69" d="100"/>
          <a:sy n="69" d="100"/>
        </p:scale>
        <p:origin x="-402" y="-10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Arc 2"/>
          <p:cNvSpPr>
            <a:spLocks/>
          </p:cNvSpPr>
          <p:nvPr/>
        </p:nvSpPr>
        <p:spPr bwMode="auto">
          <a:xfrm>
            <a:off x="1" y="6286520"/>
            <a:ext cx="3000363" cy="57148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latin typeface="Times New Roman" pitchFamily="18" charset="0"/>
            </a:endParaRPr>
          </a:p>
        </p:txBody>
      </p:sp>
      <p:sp>
        <p:nvSpPr>
          <p:cNvPr id="6147" name="Rectangle 3"/>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6148" name="Rectangle 4"/>
          <p:cNvSpPr>
            <a:spLocks noGrp="1" noChangeArrowheads="1"/>
          </p:cNvSpPr>
          <p:nvPr>
            <p:ph type="subTitle" sz="quarter" idx="1"/>
          </p:nvPr>
        </p:nvSpPr>
        <p:spPr>
          <a:xfrm>
            <a:off x="179388" y="908050"/>
            <a:ext cx="8785225" cy="5545138"/>
          </a:xfrm>
        </p:spPr>
        <p:txBody>
          <a:bodyPr/>
          <a:lstStyle>
            <a:lvl1pPr marL="531813" indent="-531813">
              <a:buClr>
                <a:srgbClr val="FFFF00"/>
              </a:buClr>
              <a:buSzTx/>
              <a:buFont typeface="Wingdings" pitchFamily="2" charset="2"/>
              <a:buChar char="v"/>
              <a:defRPr sz="3200" b="1">
                <a:effectLst/>
              </a:defRPr>
            </a:lvl1pPr>
          </a:lstStyle>
          <a:p>
            <a:r>
              <a:rPr lang="en-AU" dirty="0"/>
              <a:t>Click to edit Master subtitle style</a:t>
            </a:r>
          </a:p>
        </p:txBody>
      </p:sp>
      <p:sp>
        <p:nvSpPr>
          <p:cNvPr id="6149" name="Rectangle 5"/>
          <p:cNvSpPr>
            <a:spLocks noGrp="1" noChangeArrowheads="1"/>
          </p:cNvSpPr>
          <p:nvPr>
            <p:ph type="ftr" sz="quarter" idx="3"/>
          </p:nvPr>
        </p:nvSpPr>
        <p:spPr>
          <a:xfrm>
            <a:off x="214283" y="6429396"/>
            <a:ext cx="2714644" cy="428604"/>
          </a:xfrm>
        </p:spPr>
        <p:txBody>
          <a:bodyPr/>
          <a:lstStyle>
            <a:lvl1pPr algn="l">
              <a:defRPr sz="2800" b="1">
                <a:solidFill>
                  <a:srgbClr val="FF9900"/>
                </a:solidFill>
                <a:latin typeface="Monotype Corsiva" pitchFamily="66" charset="0"/>
              </a:defRPr>
            </a:lvl1pPr>
          </a:lstStyle>
          <a:p>
            <a:r>
              <a:rPr lang="en-AU" dirty="0" err="1" smtClean="0"/>
              <a:t>Gibeah</a:t>
            </a:r>
            <a:r>
              <a:rPr lang="en-AU" dirty="0" smtClean="0"/>
              <a:t> of Saul</a:t>
            </a:r>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kumimoji="1" lang="en-US" sz="2400">
              <a:latin typeface="Times New Roman" pitchFamily="18" charset="0"/>
            </a:endParaRPr>
          </a:p>
        </p:txBody>
      </p:sp>
      <p:sp>
        <p:nvSpPr>
          <p:cNvPr id="5123"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5124"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125"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sz="1400"/>
            </a:lvl1pPr>
          </a:lstStyle>
          <a:p>
            <a:endParaRPr lang="en-AU"/>
          </a:p>
        </p:txBody>
      </p:sp>
      <p:sp>
        <p:nvSpPr>
          <p:cNvPr id="5126"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sz="1400"/>
            </a:lvl1pPr>
          </a:lstStyle>
          <a:p>
            <a:endParaRPr lang="en-AU"/>
          </a:p>
        </p:txBody>
      </p:sp>
      <p:sp>
        <p:nvSpPr>
          <p:cNvPr id="5127"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sz="1400"/>
            </a:lvl1pPr>
          </a:lstStyle>
          <a:p>
            <a:fld id="{AAD58D03-1734-402F-B5BC-857464E6F351}" type="slidenum">
              <a:rPr lang="en-AU"/>
              <a:pPr/>
              <a:t>‹#›</a:t>
            </a:fld>
            <a:endParaRPr lang="en-AU"/>
          </a:p>
        </p:txBody>
      </p:sp>
    </p:spTree>
  </p:cSld>
  <p:clrMap bg1="dk2" tx1="lt1" bg2="dk1" tx2="lt2" accent1="accent1" accent2="accent2" accent3="accent3" accent4="accent4" accent5="accent5" accent6="accent6" hlink="hlink" folHlink="folHlink"/>
  <p:sldLayoutIdLst>
    <p:sldLayoutId id="2147483650" r:id="rId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defRPr>
      </a:lvl2pPr>
      <a:lvl3pPr algn="l" rtl="0" fontAlgn="base">
        <a:lnSpc>
          <a:spcPct val="70000"/>
        </a:lnSpc>
        <a:spcBef>
          <a:spcPct val="0"/>
        </a:spcBef>
        <a:spcAft>
          <a:spcPct val="0"/>
        </a:spcAft>
        <a:defRPr sz="4800" b="1">
          <a:solidFill>
            <a:schemeClr val="tx2"/>
          </a:solidFill>
          <a:latin typeface="Arial Narrow" pitchFamily="34" charset="0"/>
        </a:defRPr>
      </a:lvl3pPr>
      <a:lvl4pPr algn="l" rtl="0" fontAlgn="base">
        <a:lnSpc>
          <a:spcPct val="70000"/>
        </a:lnSpc>
        <a:spcBef>
          <a:spcPct val="0"/>
        </a:spcBef>
        <a:spcAft>
          <a:spcPct val="0"/>
        </a:spcAft>
        <a:defRPr sz="4800" b="1">
          <a:solidFill>
            <a:schemeClr val="tx2"/>
          </a:solidFill>
          <a:latin typeface="Arial Narrow" pitchFamily="34" charset="0"/>
        </a:defRPr>
      </a:lvl4pPr>
      <a:lvl5pPr algn="l" rtl="0" fontAlgn="base">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tx2"/>
        </a:buClr>
        <a:buSzPct val="100000"/>
        <a:buChar char="•"/>
        <a:defRPr sz="2000">
          <a:solidFill>
            <a:schemeClr val="tx1"/>
          </a:solidFill>
          <a:latin typeface="+mn-lt"/>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3"/>
          </p:nvPr>
        </p:nvSpPr>
        <p:spPr>
          <a:xfrm>
            <a:off x="1" y="6429396"/>
            <a:ext cx="2214545" cy="428604"/>
          </a:xfrm>
        </p:spPr>
        <p:txBody>
          <a:bodyPr/>
          <a:lstStyle/>
          <a:p>
            <a:pPr algn="ctr"/>
            <a:r>
              <a:rPr lang="en-AU" dirty="0" err="1" smtClean="0"/>
              <a:t>Gibeah</a:t>
            </a:r>
            <a:r>
              <a:rPr lang="en-AU" dirty="0" smtClean="0"/>
              <a:t> of Saul</a:t>
            </a:r>
            <a:endParaRPr lang="en-AU" dirty="0"/>
          </a:p>
        </p:txBody>
      </p:sp>
      <p:sp>
        <p:nvSpPr>
          <p:cNvPr id="7170" name="Rectangle 2"/>
          <p:cNvSpPr>
            <a:spLocks noGrp="1" noChangeArrowheads="1"/>
          </p:cNvSpPr>
          <p:nvPr>
            <p:ph type="subTitle" idx="1"/>
          </p:nvPr>
        </p:nvSpPr>
        <p:spPr>
          <a:xfrm>
            <a:off x="22224" y="1000108"/>
            <a:ext cx="9121776" cy="1785950"/>
          </a:xfrm>
        </p:spPr>
        <p:txBody>
          <a:bodyPr/>
          <a:lstStyle/>
          <a:p>
            <a:pPr algn="ctr">
              <a:lnSpc>
                <a:spcPct val="90000"/>
              </a:lnSpc>
              <a:buFont typeface="Wingdings" pitchFamily="2" charset="2"/>
              <a:buNone/>
            </a:pPr>
            <a:r>
              <a:rPr lang="en-AU" sz="8800" dirty="0" smtClean="0">
                <a:ln>
                  <a:solidFill>
                    <a:schemeClr val="tx1"/>
                  </a:solidFill>
                </a:ln>
                <a:solidFill>
                  <a:srgbClr val="FF3399"/>
                </a:solidFill>
                <a:effectLst>
                  <a:outerShdw blurRad="38100" dist="38100" dir="2700000" algn="tl">
                    <a:srgbClr val="FFFFFF"/>
                  </a:outerShdw>
                </a:effectLst>
                <a:latin typeface="Monotype Corsiva" pitchFamily="66" charset="0"/>
              </a:rPr>
              <a:t>“</a:t>
            </a:r>
            <a:r>
              <a:rPr lang="en-AU" sz="8800" dirty="0" err="1" smtClean="0">
                <a:ln>
                  <a:solidFill>
                    <a:schemeClr val="tx1"/>
                  </a:solidFill>
                </a:ln>
                <a:solidFill>
                  <a:srgbClr val="FF3399"/>
                </a:solidFill>
                <a:effectLst>
                  <a:outerShdw blurRad="38100" dist="38100" dir="2700000" algn="tl">
                    <a:srgbClr val="FFFFFF"/>
                  </a:outerShdw>
                </a:effectLst>
                <a:latin typeface="Monotype Corsiva" pitchFamily="66" charset="0"/>
              </a:rPr>
              <a:t>Gibeah</a:t>
            </a:r>
            <a:r>
              <a:rPr lang="en-AU" sz="8800" dirty="0" smtClean="0">
                <a:ln>
                  <a:solidFill>
                    <a:schemeClr val="tx1"/>
                  </a:solidFill>
                </a:ln>
                <a:solidFill>
                  <a:srgbClr val="FF3399"/>
                </a:solidFill>
                <a:effectLst>
                  <a:outerShdw blurRad="38100" dist="38100" dir="2700000" algn="tl">
                    <a:srgbClr val="FFFFFF"/>
                  </a:outerShdw>
                </a:effectLst>
                <a:latin typeface="Monotype Corsiva" pitchFamily="66" charset="0"/>
              </a:rPr>
              <a:t> of Saul”</a:t>
            </a:r>
            <a:endParaRPr lang="en-AU" sz="8800" dirty="0">
              <a:ln>
                <a:solidFill>
                  <a:schemeClr val="tx1"/>
                </a:solidFill>
              </a:ln>
              <a:solidFill>
                <a:srgbClr val="FF3399"/>
              </a:solidFill>
              <a:effectLst>
                <a:outerShdw blurRad="38100" dist="38100" dir="2700000" algn="tl">
                  <a:srgbClr val="FFFFFF"/>
                </a:outerShdw>
              </a:effectLst>
              <a:latin typeface="Monotype Corsiva" pitchFamily="66" charset="0"/>
            </a:endParaRPr>
          </a:p>
        </p:txBody>
      </p:sp>
      <p:sp>
        <p:nvSpPr>
          <p:cNvPr id="7172" name="Text Box 4"/>
          <p:cNvSpPr txBox="1">
            <a:spLocks noChangeArrowheads="1"/>
          </p:cNvSpPr>
          <p:nvPr/>
        </p:nvSpPr>
        <p:spPr bwMode="auto">
          <a:xfrm>
            <a:off x="357158" y="2500306"/>
            <a:ext cx="8424863" cy="3416320"/>
          </a:xfrm>
          <a:prstGeom prst="rect">
            <a:avLst/>
          </a:prstGeom>
          <a:noFill/>
          <a:ln w="9525">
            <a:noFill/>
            <a:miter lim="800000"/>
            <a:headEnd/>
            <a:tailEnd/>
          </a:ln>
          <a:effectLst/>
        </p:spPr>
        <p:txBody>
          <a:bodyPr>
            <a:spAutoFit/>
          </a:bodyPr>
          <a:lstStyle/>
          <a:p>
            <a:pPr algn="ctr">
              <a:spcBef>
                <a:spcPct val="50000"/>
              </a:spcBef>
            </a:pPr>
            <a:r>
              <a:rPr lang="en-US" sz="4800" dirty="0">
                <a:solidFill>
                  <a:srgbClr val="FFFF00"/>
                </a:solidFill>
                <a:latin typeface="Arial Black" pitchFamily="34" charset="0"/>
              </a:rPr>
              <a:t>Study </a:t>
            </a:r>
            <a:r>
              <a:rPr lang="en-US" sz="4800" dirty="0" smtClean="0">
                <a:solidFill>
                  <a:srgbClr val="FFFF00"/>
                </a:solidFill>
                <a:latin typeface="Arial Black" pitchFamily="34" charset="0"/>
              </a:rPr>
              <a:t>4 </a:t>
            </a:r>
          </a:p>
          <a:p>
            <a:pPr algn="ctr">
              <a:spcBef>
                <a:spcPct val="50000"/>
              </a:spcBef>
            </a:pPr>
            <a:r>
              <a:rPr lang="en-US" sz="4800" dirty="0" smtClean="0">
                <a:solidFill>
                  <a:srgbClr val="FFFF00"/>
                </a:solidFill>
                <a:latin typeface="Arial Black" pitchFamily="34" charset="0"/>
              </a:rPr>
              <a:t>“Thou </a:t>
            </a:r>
            <a:r>
              <a:rPr lang="en-US" sz="4800" dirty="0" err="1" smtClean="0">
                <a:solidFill>
                  <a:srgbClr val="FFFF00"/>
                </a:solidFill>
                <a:latin typeface="Arial Black" pitchFamily="34" charset="0"/>
              </a:rPr>
              <a:t>shalt</a:t>
            </a:r>
            <a:r>
              <a:rPr lang="en-US" sz="4800" dirty="0" smtClean="0">
                <a:solidFill>
                  <a:srgbClr val="FFFF00"/>
                </a:solidFill>
                <a:latin typeface="Arial Black" pitchFamily="34" charset="0"/>
              </a:rPr>
              <a:t> perform unto Yahweh </a:t>
            </a:r>
            <a:r>
              <a:rPr lang="en-US" sz="4800" dirty="0" err="1" smtClean="0">
                <a:solidFill>
                  <a:srgbClr val="FFFF00"/>
                </a:solidFill>
                <a:latin typeface="Arial Black" pitchFamily="34" charset="0"/>
              </a:rPr>
              <a:t>thine</a:t>
            </a:r>
            <a:r>
              <a:rPr lang="en-US" sz="4800" dirty="0" smtClean="0">
                <a:solidFill>
                  <a:srgbClr val="FFFF00"/>
                </a:solidFill>
                <a:latin typeface="Arial Black" pitchFamily="34" charset="0"/>
              </a:rPr>
              <a:t> oaths”</a:t>
            </a:r>
            <a:endParaRPr lang="en-AU" sz="4800"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Saul’s first oath</a:t>
            </a:r>
            <a:endParaRPr lang="en-AU" sz="4400" dirty="0">
              <a:solidFill>
                <a:srgbClr val="FF0000"/>
              </a:solidFill>
            </a:endParaRPr>
          </a:p>
        </p:txBody>
      </p:sp>
      <p:sp>
        <p:nvSpPr>
          <p:cNvPr id="90115" name="Rectangle 3"/>
          <p:cNvSpPr>
            <a:spLocks noGrp="1" noChangeArrowheads="1"/>
          </p:cNvSpPr>
          <p:nvPr>
            <p:ph type="subTitle" idx="1"/>
          </p:nvPr>
        </p:nvSpPr>
        <p:spPr>
          <a:xfrm>
            <a:off x="214282" y="1000108"/>
            <a:ext cx="8750331" cy="5308617"/>
          </a:xfrm>
        </p:spPr>
        <p:txBody>
          <a:bodyPr/>
          <a:lstStyle/>
          <a:p>
            <a:pPr marL="533400" indent="-533400">
              <a:lnSpc>
                <a:spcPct val="95000"/>
              </a:lnSpc>
            </a:pPr>
            <a:r>
              <a:rPr lang="en-AU" dirty="0" smtClean="0">
                <a:ln w="28575">
                  <a:solidFill>
                    <a:schemeClr val="tx1"/>
                  </a:solidFill>
                </a:ln>
                <a:solidFill>
                  <a:srgbClr val="FF0000"/>
                </a:solidFill>
              </a:rPr>
              <a:t>1 Sam.14:24-28 </a:t>
            </a:r>
            <a:r>
              <a:rPr lang="en-AU" dirty="0" smtClean="0"/>
              <a:t>– An oath of adjuration preventing eating until sunset.</a:t>
            </a:r>
          </a:p>
          <a:p>
            <a:pPr marL="533400" indent="-533400">
              <a:lnSpc>
                <a:spcPct val="95000"/>
              </a:lnSpc>
            </a:pPr>
            <a:r>
              <a:rPr lang="en-AU" dirty="0" smtClean="0">
                <a:ln w="28575">
                  <a:solidFill>
                    <a:schemeClr val="tx1"/>
                  </a:solidFill>
                </a:ln>
                <a:solidFill>
                  <a:srgbClr val="FF0000"/>
                </a:solidFill>
              </a:rPr>
              <a:t>V. 24 </a:t>
            </a:r>
            <a:r>
              <a:rPr lang="en-AU" dirty="0" smtClean="0"/>
              <a:t>– </a:t>
            </a:r>
            <a:r>
              <a:rPr lang="en-AU" dirty="0" smtClean="0">
                <a:solidFill>
                  <a:srgbClr val="00FF00"/>
                </a:solidFill>
              </a:rPr>
              <a:t>“adjured” </a:t>
            </a:r>
            <a:r>
              <a:rPr lang="en-AU" dirty="0" smtClean="0"/>
              <a:t>– </a:t>
            </a:r>
            <a:r>
              <a:rPr lang="en-AU" i="1" dirty="0" err="1" smtClean="0"/>
              <a:t>alah</a:t>
            </a:r>
            <a:r>
              <a:rPr lang="en-AU" dirty="0" smtClean="0"/>
              <a:t> – to put under oath, curse, adjure.</a:t>
            </a:r>
          </a:p>
          <a:p>
            <a:pPr marL="533400" indent="-533400">
              <a:lnSpc>
                <a:spcPct val="95000"/>
              </a:lnSpc>
            </a:pPr>
            <a:r>
              <a:rPr lang="en-AU" dirty="0" smtClean="0"/>
              <a:t>A despotic oath with a focus on Saul – </a:t>
            </a:r>
            <a:r>
              <a:rPr lang="en-AU" dirty="0" smtClean="0">
                <a:ln>
                  <a:solidFill>
                    <a:schemeClr val="tx1"/>
                  </a:solidFill>
                </a:ln>
                <a:solidFill>
                  <a:srgbClr val="FFC000"/>
                </a:solidFill>
                <a:latin typeface="Bookman Old Style" pitchFamily="18" charset="0"/>
              </a:rPr>
              <a:t>“I may be avenged of mine enemies.”</a:t>
            </a:r>
          </a:p>
          <a:p>
            <a:pPr marL="533400" indent="-533400">
              <a:lnSpc>
                <a:spcPct val="95000"/>
              </a:lnSpc>
            </a:pPr>
            <a:r>
              <a:rPr lang="en-AU" dirty="0" smtClean="0">
                <a:ln w="28575">
                  <a:solidFill>
                    <a:schemeClr val="tx1"/>
                  </a:solidFill>
                </a:ln>
                <a:solidFill>
                  <a:srgbClr val="FF0000"/>
                </a:solidFill>
              </a:rPr>
              <a:t>V. 26 </a:t>
            </a:r>
            <a:r>
              <a:rPr lang="en-AU" dirty="0" smtClean="0"/>
              <a:t>– </a:t>
            </a:r>
            <a:r>
              <a:rPr lang="en-AU" dirty="0" smtClean="0">
                <a:solidFill>
                  <a:srgbClr val="00FF00"/>
                </a:solidFill>
              </a:rPr>
              <a:t>“the people feared the oath” </a:t>
            </a:r>
            <a:r>
              <a:rPr lang="en-AU" dirty="0" smtClean="0"/>
              <a:t>– Their acquiescence bound them to it.</a:t>
            </a:r>
          </a:p>
          <a:p>
            <a:pPr marL="533400" indent="-533400">
              <a:lnSpc>
                <a:spcPct val="95000"/>
              </a:lnSpc>
            </a:pPr>
            <a:r>
              <a:rPr lang="en-AU" dirty="0" smtClean="0">
                <a:ln w="28575">
                  <a:solidFill>
                    <a:schemeClr val="tx1"/>
                  </a:solidFill>
                </a:ln>
                <a:solidFill>
                  <a:srgbClr val="FF0000"/>
                </a:solidFill>
              </a:rPr>
              <a:t>V. 27 </a:t>
            </a:r>
            <a:r>
              <a:rPr lang="en-AU" dirty="0" smtClean="0"/>
              <a:t>– Jonathan’s unawareness exposes him to imminent mortal danger.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0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27710"/>
            <a:ext cx="9144000" cy="928670"/>
          </a:xfrm>
        </p:spPr>
        <p:txBody>
          <a:bodyPr/>
          <a:lstStyle/>
          <a:p>
            <a:r>
              <a:rPr lang="en-AU" sz="4400" dirty="0" smtClean="0"/>
              <a:t>Jonathan’s life in the balance</a:t>
            </a:r>
            <a:endParaRPr lang="en-AU" sz="4400" dirty="0">
              <a:solidFill>
                <a:srgbClr val="FF0000"/>
              </a:solidFill>
            </a:endParaRPr>
          </a:p>
        </p:txBody>
      </p:sp>
      <p:sp>
        <p:nvSpPr>
          <p:cNvPr id="90115" name="Rectangle 3"/>
          <p:cNvSpPr>
            <a:spLocks noGrp="1" noChangeArrowheads="1"/>
          </p:cNvSpPr>
          <p:nvPr>
            <p:ph type="subTitle" idx="1"/>
          </p:nvPr>
        </p:nvSpPr>
        <p:spPr>
          <a:xfrm>
            <a:off x="250825" y="958543"/>
            <a:ext cx="8713788" cy="5429288"/>
          </a:xfrm>
        </p:spPr>
        <p:txBody>
          <a:bodyPr/>
          <a:lstStyle/>
          <a:p>
            <a:pPr marL="533400" indent="-533400"/>
            <a:r>
              <a:rPr lang="en-AU" dirty="0" smtClean="0">
                <a:ln w="28575">
                  <a:solidFill>
                    <a:schemeClr val="tx1"/>
                  </a:solidFill>
                </a:ln>
                <a:solidFill>
                  <a:srgbClr val="FF0000"/>
                </a:solidFill>
              </a:rPr>
              <a:t>1 Sam. 14:28-30 </a:t>
            </a:r>
            <a:r>
              <a:rPr lang="en-AU" dirty="0" smtClean="0"/>
              <a:t>– Jonathan declares the folly of Saul’s hasty oath. Cp. </a:t>
            </a:r>
            <a:r>
              <a:rPr lang="en-AU" dirty="0" smtClean="0">
                <a:ln w="28575">
                  <a:solidFill>
                    <a:schemeClr val="tx1"/>
                  </a:solidFill>
                </a:ln>
                <a:solidFill>
                  <a:srgbClr val="FF0000"/>
                </a:solidFill>
              </a:rPr>
              <a:t>V.19</a:t>
            </a:r>
            <a:r>
              <a:rPr lang="en-AU" dirty="0" smtClean="0"/>
              <a:t>.</a:t>
            </a:r>
          </a:p>
          <a:p>
            <a:pPr marL="533400" indent="-533400"/>
            <a:r>
              <a:rPr lang="en-AU" dirty="0" smtClean="0">
                <a:ln w="28575">
                  <a:solidFill>
                    <a:schemeClr val="tx1"/>
                  </a:solidFill>
                </a:ln>
                <a:solidFill>
                  <a:srgbClr val="FF0000"/>
                </a:solidFill>
              </a:rPr>
              <a:t>V. 35 </a:t>
            </a:r>
            <a:r>
              <a:rPr lang="en-AU" dirty="0" smtClean="0"/>
              <a:t>– Saul builds his first altar!</a:t>
            </a:r>
          </a:p>
          <a:p>
            <a:pPr marL="533400" indent="-533400"/>
            <a:r>
              <a:rPr lang="en-AU" dirty="0" smtClean="0">
                <a:ln w="28575">
                  <a:solidFill>
                    <a:schemeClr val="tx1"/>
                  </a:solidFill>
                </a:ln>
                <a:solidFill>
                  <a:srgbClr val="FF0000"/>
                </a:solidFill>
              </a:rPr>
              <a:t>V. 36-37 </a:t>
            </a:r>
            <a:r>
              <a:rPr lang="en-AU" dirty="0" smtClean="0"/>
              <a:t>– Belated request ignored.</a:t>
            </a:r>
          </a:p>
          <a:p>
            <a:pPr marL="533400" indent="-533400"/>
            <a:r>
              <a:rPr lang="en-AU" dirty="0" smtClean="0">
                <a:ln w="28575">
                  <a:solidFill>
                    <a:schemeClr val="tx1"/>
                  </a:solidFill>
                </a:ln>
                <a:solidFill>
                  <a:srgbClr val="FF0000"/>
                </a:solidFill>
              </a:rPr>
              <a:t>V. 38-42 </a:t>
            </a:r>
            <a:r>
              <a:rPr lang="en-AU" dirty="0" smtClean="0"/>
              <a:t>– The ‘oath breaker’ exposed.</a:t>
            </a:r>
          </a:p>
          <a:p>
            <a:pPr marL="533400" indent="-533400"/>
            <a:r>
              <a:rPr lang="en-AU" dirty="0" smtClean="0">
                <a:ln w="28575">
                  <a:solidFill>
                    <a:schemeClr val="tx1"/>
                  </a:solidFill>
                </a:ln>
                <a:solidFill>
                  <a:srgbClr val="FF0000"/>
                </a:solidFill>
              </a:rPr>
              <a:t>V. 43-46 </a:t>
            </a:r>
            <a:r>
              <a:rPr lang="en-AU" dirty="0" smtClean="0"/>
              <a:t>– The people save Jonathan on the grounds that God worked through him to save Israel from the Philistines.</a:t>
            </a:r>
          </a:p>
          <a:p>
            <a:pPr marL="533400" indent="-533400"/>
            <a:r>
              <a:rPr lang="en-AU" dirty="0" smtClean="0">
                <a:solidFill>
                  <a:srgbClr val="00FF00"/>
                </a:solidFill>
              </a:rPr>
              <a:t>Saul’s foolish oath is left unfulfilled – did this start the rot?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0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01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A promise not kept</a:t>
            </a:r>
            <a:endParaRPr lang="en-AU" sz="4400" dirty="0">
              <a:solidFill>
                <a:srgbClr val="FF0000"/>
              </a:solidFill>
            </a:endParaRPr>
          </a:p>
        </p:txBody>
      </p:sp>
      <p:sp>
        <p:nvSpPr>
          <p:cNvPr id="90115" name="Rectangle 3"/>
          <p:cNvSpPr>
            <a:spLocks noGrp="1" noChangeArrowheads="1"/>
          </p:cNvSpPr>
          <p:nvPr>
            <p:ph type="subTitle" idx="1"/>
          </p:nvPr>
        </p:nvSpPr>
        <p:spPr>
          <a:xfrm>
            <a:off x="236970" y="1000108"/>
            <a:ext cx="8713788" cy="5308617"/>
          </a:xfrm>
        </p:spPr>
        <p:txBody>
          <a:bodyPr/>
          <a:lstStyle/>
          <a:p>
            <a:pPr marL="533400" indent="-533400">
              <a:spcBef>
                <a:spcPts val="600"/>
              </a:spcBef>
            </a:pPr>
            <a:r>
              <a:rPr lang="en-AU" dirty="0" smtClean="0">
                <a:ln w="28575">
                  <a:solidFill>
                    <a:schemeClr val="tx1"/>
                  </a:solidFill>
                </a:ln>
                <a:solidFill>
                  <a:srgbClr val="FF0000"/>
                </a:solidFill>
              </a:rPr>
              <a:t>1 Sam. 17:25 </a:t>
            </a:r>
            <a:r>
              <a:rPr lang="en-AU" dirty="0" smtClean="0"/>
              <a:t>– Saul promised </a:t>
            </a:r>
            <a:r>
              <a:rPr lang="en-AU" dirty="0" err="1" smtClean="0"/>
              <a:t>Merab</a:t>
            </a:r>
            <a:r>
              <a:rPr lang="en-AU" dirty="0" smtClean="0"/>
              <a:t> to the man who slew Goliath.</a:t>
            </a:r>
          </a:p>
          <a:p>
            <a:pPr marL="533400" indent="-533400">
              <a:spcBef>
                <a:spcPts val="600"/>
              </a:spcBef>
            </a:pPr>
            <a:r>
              <a:rPr lang="en-AU" dirty="0" smtClean="0">
                <a:ln w="28575">
                  <a:solidFill>
                    <a:schemeClr val="tx1"/>
                  </a:solidFill>
                </a:ln>
                <a:solidFill>
                  <a:srgbClr val="FF0000"/>
                </a:solidFill>
              </a:rPr>
              <a:t>V. 55-58 </a:t>
            </a:r>
            <a:r>
              <a:rPr lang="en-AU" dirty="0" smtClean="0"/>
              <a:t>– Saul realises David will soon become his son-in-law. Cp. </a:t>
            </a:r>
            <a:r>
              <a:rPr lang="en-AU" dirty="0" smtClean="0">
                <a:ln w="28575">
                  <a:solidFill>
                    <a:schemeClr val="tx1"/>
                  </a:solidFill>
                </a:ln>
                <a:solidFill>
                  <a:srgbClr val="FF0000"/>
                </a:solidFill>
              </a:rPr>
              <a:t>1 Sam. 16:19-23</a:t>
            </a:r>
            <a:r>
              <a:rPr lang="en-AU" dirty="0" smtClean="0"/>
              <a:t>. Note </a:t>
            </a:r>
            <a:r>
              <a:rPr lang="en-AU" dirty="0" smtClean="0">
                <a:ln w="28575">
                  <a:solidFill>
                    <a:schemeClr val="tx1"/>
                  </a:solidFill>
                </a:ln>
                <a:solidFill>
                  <a:srgbClr val="FF0000"/>
                </a:solidFill>
              </a:rPr>
              <a:t>1 Sam. 18:2</a:t>
            </a:r>
            <a:r>
              <a:rPr lang="en-AU" dirty="0" smtClean="0"/>
              <a:t>.</a:t>
            </a:r>
          </a:p>
          <a:p>
            <a:pPr marL="533400" indent="-533400">
              <a:spcBef>
                <a:spcPts val="600"/>
              </a:spcBef>
            </a:pPr>
            <a:r>
              <a:rPr lang="en-AU" dirty="0" smtClean="0">
                <a:ln w="28575">
                  <a:solidFill>
                    <a:schemeClr val="tx1"/>
                  </a:solidFill>
                </a:ln>
                <a:solidFill>
                  <a:srgbClr val="FF0000"/>
                </a:solidFill>
              </a:rPr>
              <a:t>1 Sam. 18:17-18 </a:t>
            </a:r>
            <a:r>
              <a:rPr lang="en-AU" dirty="0" smtClean="0"/>
              <a:t>– David gives Saul an excuse not to keep his promise.</a:t>
            </a:r>
          </a:p>
          <a:p>
            <a:pPr marL="533400" indent="-533400">
              <a:spcBef>
                <a:spcPts val="600"/>
              </a:spcBef>
            </a:pPr>
            <a:r>
              <a:rPr lang="en-AU" dirty="0" smtClean="0">
                <a:ln w="28575">
                  <a:solidFill>
                    <a:schemeClr val="tx1"/>
                  </a:solidFill>
                </a:ln>
                <a:solidFill>
                  <a:srgbClr val="FF0000"/>
                </a:solidFill>
              </a:rPr>
              <a:t>V. 19 </a:t>
            </a:r>
            <a:r>
              <a:rPr lang="en-AU" dirty="0" smtClean="0"/>
              <a:t>– </a:t>
            </a:r>
            <a:r>
              <a:rPr lang="en-AU" dirty="0" err="1" smtClean="0">
                <a:solidFill>
                  <a:srgbClr val="00FF00"/>
                </a:solidFill>
              </a:rPr>
              <a:t>Merab</a:t>
            </a:r>
            <a:r>
              <a:rPr lang="en-AU" dirty="0" smtClean="0"/>
              <a:t> (“increase”) marries </a:t>
            </a:r>
            <a:r>
              <a:rPr lang="en-AU" dirty="0" err="1" smtClean="0">
                <a:solidFill>
                  <a:srgbClr val="FFFF00"/>
                </a:solidFill>
              </a:rPr>
              <a:t>Adriel</a:t>
            </a:r>
            <a:r>
              <a:rPr lang="en-AU" dirty="0" smtClean="0"/>
              <a:t> (“flock of God”) – the scene is set for an agonising disaster decades later.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An oath about David</a:t>
            </a:r>
            <a:endParaRPr lang="en-AU" sz="4400" dirty="0">
              <a:solidFill>
                <a:srgbClr val="FF0000"/>
              </a:solidFill>
            </a:endParaRPr>
          </a:p>
        </p:txBody>
      </p:sp>
      <p:sp>
        <p:nvSpPr>
          <p:cNvPr id="90115" name="Rectangle 3"/>
          <p:cNvSpPr>
            <a:spLocks noGrp="1" noChangeArrowheads="1"/>
          </p:cNvSpPr>
          <p:nvPr>
            <p:ph type="subTitle" idx="1"/>
          </p:nvPr>
        </p:nvSpPr>
        <p:spPr>
          <a:xfrm>
            <a:off x="250825" y="908050"/>
            <a:ext cx="8713788" cy="5400675"/>
          </a:xfrm>
        </p:spPr>
        <p:txBody>
          <a:bodyPr/>
          <a:lstStyle/>
          <a:p>
            <a:pPr marL="533400" indent="-533400">
              <a:lnSpc>
                <a:spcPct val="95000"/>
              </a:lnSpc>
            </a:pPr>
            <a:r>
              <a:rPr lang="en-AU" dirty="0" smtClean="0">
                <a:ln w="28575">
                  <a:solidFill>
                    <a:schemeClr val="tx1"/>
                  </a:solidFill>
                </a:ln>
                <a:solidFill>
                  <a:srgbClr val="FF0000"/>
                </a:solidFill>
              </a:rPr>
              <a:t>1 Sam. 19:6 </a:t>
            </a:r>
            <a:r>
              <a:rPr lang="en-AU" dirty="0" smtClean="0"/>
              <a:t>– Preceded by Saul openly campaigning against David’s life – </a:t>
            </a:r>
            <a:r>
              <a:rPr lang="en-AU" dirty="0" smtClean="0">
                <a:ln w="28575">
                  <a:solidFill>
                    <a:schemeClr val="tx1"/>
                  </a:solidFill>
                </a:ln>
                <a:solidFill>
                  <a:srgbClr val="FF0000"/>
                </a:solidFill>
              </a:rPr>
              <a:t>V.1</a:t>
            </a:r>
            <a:r>
              <a:rPr lang="en-AU" dirty="0" smtClean="0"/>
              <a:t>.</a:t>
            </a:r>
          </a:p>
          <a:p>
            <a:pPr marL="533400" indent="-533400">
              <a:lnSpc>
                <a:spcPct val="95000"/>
              </a:lnSpc>
            </a:pPr>
            <a:r>
              <a:rPr lang="en-AU" dirty="0" smtClean="0">
                <a:ln w="28575">
                  <a:solidFill>
                    <a:schemeClr val="tx1"/>
                  </a:solidFill>
                </a:ln>
                <a:solidFill>
                  <a:srgbClr val="FF0000"/>
                </a:solidFill>
              </a:rPr>
              <a:t>V. 2-5 </a:t>
            </a:r>
            <a:r>
              <a:rPr lang="en-AU" dirty="0" smtClean="0"/>
              <a:t>– Jonathan’s earnest intervention produces an oath from Saul.</a:t>
            </a:r>
          </a:p>
          <a:p>
            <a:pPr marL="533400" indent="-533400">
              <a:lnSpc>
                <a:spcPct val="95000"/>
              </a:lnSpc>
            </a:pPr>
            <a:r>
              <a:rPr lang="en-AU" dirty="0" smtClean="0">
                <a:ln w="28575">
                  <a:solidFill>
                    <a:schemeClr val="tx1"/>
                  </a:solidFill>
                </a:ln>
                <a:solidFill>
                  <a:srgbClr val="FF0000"/>
                </a:solidFill>
              </a:rPr>
              <a:t>V. 10 </a:t>
            </a:r>
            <a:r>
              <a:rPr lang="en-AU" dirty="0" smtClean="0"/>
              <a:t>– Within a short period the oath is broken.</a:t>
            </a:r>
            <a:endParaRPr lang="en-AU" dirty="0"/>
          </a:p>
        </p:txBody>
      </p:sp>
      <p:sp>
        <p:nvSpPr>
          <p:cNvPr id="5" name="TextBox 4"/>
          <p:cNvSpPr txBox="1"/>
          <p:nvPr/>
        </p:nvSpPr>
        <p:spPr>
          <a:xfrm>
            <a:off x="1672915" y="4005926"/>
            <a:ext cx="5857916" cy="2363724"/>
          </a:xfrm>
          <a:prstGeom prst="rect">
            <a:avLst/>
          </a:prstGeom>
          <a:solidFill>
            <a:srgbClr val="FFFF00"/>
          </a:solidFill>
          <a:ln w="28575">
            <a:solidFill>
              <a:srgbClr val="FF0000"/>
            </a:solidFill>
          </a:ln>
        </p:spPr>
        <p:txBody>
          <a:bodyPr wrap="square" rtlCol="0">
            <a:spAutoFit/>
          </a:bodyPr>
          <a:lstStyle/>
          <a:p>
            <a:pPr algn="ctr">
              <a:lnSpc>
                <a:spcPct val="90000"/>
              </a:lnSpc>
            </a:pPr>
            <a:r>
              <a:rPr lang="en-AU" sz="3600" dirty="0" smtClean="0">
                <a:ln>
                  <a:solidFill>
                    <a:schemeClr val="bg1"/>
                  </a:solidFill>
                </a:ln>
                <a:solidFill>
                  <a:schemeClr val="accent6"/>
                </a:solidFill>
                <a:latin typeface="Arial Black" pitchFamily="34" charset="0"/>
              </a:rPr>
              <a:t>Saul’s motivation</a:t>
            </a:r>
          </a:p>
          <a:p>
            <a:pPr algn="ctr">
              <a:lnSpc>
                <a:spcPct val="90000"/>
              </a:lnSpc>
            </a:pPr>
            <a:r>
              <a:rPr lang="en-AU" sz="3200" b="1" dirty="0" smtClean="0">
                <a:solidFill>
                  <a:schemeClr val="bg1"/>
                </a:solidFill>
              </a:rPr>
              <a:t>Indignation –</a:t>
            </a:r>
            <a:r>
              <a:rPr lang="en-AU" sz="3200" b="1" dirty="0" smtClean="0"/>
              <a:t> </a:t>
            </a:r>
            <a:r>
              <a:rPr lang="en-AU" sz="3200" b="1" dirty="0" smtClean="0">
                <a:ln>
                  <a:solidFill>
                    <a:schemeClr val="bg1"/>
                  </a:solidFill>
                </a:ln>
                <a:solidFill>
                  <a:srgbClr val="FF0000"/>
                </a:solidFill>
                <a:latin typeface="+mn-lt"/>
              </a:rPr>
              <a:t>1 Sam. 18:2</a:t>
            </a:r>
          </a:p>
          <a:p>
            <a:pPr algn="ctr">
              <a:lnSpc>
                <a:spcPct val="90000"/>
              </a:lnSpc>
            </a:pPr>
            <a:r>
              <a:rPr lang="en-AU" sz="3200" b="1" dirty="0" smtClean="0">
                <a:solidFill>
                  <a:schemeClr val="bg1"/>
                </a:solidFill>
              </a:rPr>
              <a:t>Jealousy –</a:t>
            </a:r>
            <a:r>
              <a:rPr lang="en-AU" sz="3200" b="1" dirty="0" smtClean="0"/>
              <a:t> </a:t>
            </a:r>
            <a:r>
              <a:rPr lang="en-AU" sz="3200" b="1" dirty="0" smtClean="0">
                <a:ln>
                  <a:solidFill>
                    <a:schemeClr val="bg1"/>
                  </a:solidFill>
                </a:ln>
                <a:solidFill>
                  <a:srgbClr val="FF0000"/>
                </a:solidFill>
                <a:latin typeface="+mn-lt"/>
              </a:rPr>
              <a:t>1 Sam. 18:8</a:t>
            </a:r>
          </a:p>
          <a:p>
            <a:pPr algn="ctr">
              <a:lnSpc>
                <a:spcPct val="90000"/>
              </a:lnSpc>
            </a:pPr>
            <a:r>
              <a:rPr lang="en-AU" sz="3200" b="1" dirty="0" smtClean="0">
                <a:solidFill>
                  <a:schemeClr val="bg1"/>
                </a:solidFill>
              </a:rPr>
              <a:t>Fear – </a:t>
            </a:r>
            <a:r>
              <a:rPr lang="en-AU" sz="3200" b="1" dirty="0" smtClean="0">
                <a:ln>
                  <a:solidFill>
                    <a:schemeClr val="bg1"/>
                  </a:solidFill>
                </a:ln>
                <a:solidFill>
                  <a:srgbClr val="FF0000"/>
                </a:solidFill>
                <a:latin typeface="+mn-lt"/>
              </a:rPr>
              <a:t>1 Sam. 18:15, 28-29</a:t>
            </a:r>
          </a:p>
          <a:p>
            <a:pPr algn="ctr">
              <a:lnSpc>
                <a:spcPct val="90000"/>
              </a:lnSpc>
            </a:pPr>
            <a:r>
              <a:rPr lang="en-AU" sz="3200" b="1" dirty="0" smtClean="0">
                <a:solidFill>
                  <a:schemeClr val="bg1"/>
                </a:solidFill>
              </a:rPr>
              <a:t>Pride – </a:t>
            </a:r>
            <a:r>
              <a:rPr lang="en-AU" sz="3200" b="1" dirty="0" smtClean="0">
                <a:ln>
                  <a:solidFill>
                    <a:schemeClr val="bg1"/>
                  </a:solidFill>
                </a:ln>
                <a:solidFill>
                  <a:srgbClr val="FF0000"/>
                </a:solidFill>
                <a:latin typeface="+mn-lt"/>
              </a:rPr>
              <a:t>1 Sam. 20:31</a:t>
            </a:r>
            <a:endParaRPr lang="en-US" sz="3200" b="1" dirty="0" smtClean="0">
              <a:ln>
                <a:solidFill>
                  <a:schemeClr val="bg1"/>
                </a:solidFill>
              </a:ln>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par>
                          <p:cTn id="15" fill="hold">
                            <p:stCondLst>
                              <p:cond delay="0"/>
                            </p:stCondLst>
                            <p:childTnLst>
                              <p:par>
                                <p:cTn id="16" presetID="10" presetClass="entr" presetSubtype="0" fill="hold" grpId="0" nodeType="afterEffect">
                                  <p:stCondLst>
                                    <p:cond delay="300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Saul’s oath to a witch</a:t>
            </a:r>
            <a:endParaRPr lang="en-AU" sz="4400" dirty="0"/>
          </a:p>
        </p:txBody>
      </p:sp>
      <p:sp>
        <p:nvSpPr>
          <p:cNvPr id="90115" name="Rectangle 3"/>
          <p:cNvSpPr>
            <a:spLocks noGrp="1" noChangeArrowheads="1"/>
          </p:cNvSpPr>
          <p:nvPr>
            <p:ph type="subTitle" idx="1"/>
          </p:nvPr>
        </p:nvSpPr>
        <p:spPr>
          <a:xfrm>
            <a:off x="250825" y="908050"/>
            <a:ext cx="8713788" cy="5400675"/>
          </a:xfrm>
        </p:spPr>
        <p:txBody>
          <a:bodyPr/>
          <a:lstStyle/>
          <a:p>
            <a:pPr marL="533400" indent="-533400">
              <a:lnSpc>
                <a:spcPct val="95000"/>
              </a:lnSpc>
            </a:pPr>
            <a:r>
              <a:rPr lang="en-AU" dirty="0" smtClean="0">
                <a:ln w="28575">
                  <a:solidFill>
                    <a:schemeClr val="tx1"/>
                  </a:solidFill>
                </a:ln>
                <a:solidFill>
                  <a:srgbClr val="FF0000"/>
                </a:solidFill>
              </a:rPr>
              <a:t>1 Sam. 28:10 </a:t>
            </a:r>
            <a:r>
              <a:rPr lang="en-AU" dirty="0" smtClean="0"/>
              <a:t>– Saul’s oath involves Yahweh’s name and existence to a witch who did not believe in God.</a:t>
            </a:r>
          </a:p>
          <a:p>
            <a:pPr marL="533400" indent="-533400">
              <a:lnSpc>
                <a:spcPct val="95000"/>
              </a:lnSpc>
            </a:pPr>
            <a:r>
              <a:rPr lang="en-AU" dirty="0" smtClean="0"/>
              <a:t>Saul in his zeal had sought to eradicate witchcraft – </a:t>
            </a:r>
            <a:r>
              <a:rPr lang="en-AU" dirty="0" smtClean="0">
                <a:ln w="28575">
                  <a:solidFill>
                    <a:schemeClr val="tx1"/>
                  </a:solidFill>
                </a:ln>
                <a:solidFill>
                  <a:srgbClr val="FF0000"/>
                </a:solidFill>
              </a:rPr>
              <a:t>V. 3,9</a:t>
            </a:r>
            <a:r>
              <a:rPr lang="en-AU" dirty="0" smtClean="0"/>
              <a:t>.</a:t>
            </a:r>
          </a:p>
          <a:p>
            <a:pPr marL="533400" indent="-533400">
              <a:lnSpc>
                <a:spcPct val="95000"/>
              </a:lnSpc>
            </a:pPr>
            <a:r>
              <a:rPr lang="en-AU" dirty="0" smtClean="0">
                <a:ln w="28575">
                  <a:solidFill>
                    <a:schemeClr val="tx1"/>
                  </a:solidFill>
                </a:ln>
                <a:solidFill>
                  <a:srgbClr val="FF0000"/>
                </a:solidFill>
              </a:rPr>
              <a:t>1 Sam. 15:23 </a:t>
            </a:r>
            <a:r>
              <a:rPr lang="en-AU" dirty="0" smtClean="0"/>
              <a:t>– Samuel’s prescient words return to haunt Saul.</a:t>
            </a:r>
            <a:endParaRPr lang="en-AU" dirty="0"/>
          </a:p>
        </p:txBody>
      </p:sp>
      <p:sp>
        <p:nvSpPr>
          <p:cNvPr id="5" name="TextBox 4"/>
          <p:cNvSpPr txBox="1"/>
          <p:nvPr/>
        </p:nvSpPr>
        <p:spPr>
          <a:xfrm>
            <a:off x="831677" y="4532606"/>
            <a:ext cx="7500990" cy="1569660"/>
          </a:xfrm>
          <a:prstGeom prst="rect">
            <a:avLst/>
          </a:prstGeom>
          <a:solidFill>
            <a:srgbClr val="FFFF00"/>
          </a:solidFill>
          <a:ln w="28575">
            <a:solidFill>
              <a:srgbClr val="FF0000"/>
            </a:solidFill>
          </a:ln>
        </p:spPr>
        <p:txBody>
          <a:bodyPr wrap="square" rtlCol="0">
            <a:spAutoFit/>
          </a:bodyPr>
          <a:lstStyle/>
          <a:p>
            <a:pPr algn="ctr"/>
            <a:r>
              <a:rPr lang="en-US" sz="3200" b="1" dirty="0" smtClean="0">
                <a:solidFill>
                  <a:schemeClr val="bg1"/>
                </a:solidFill>
                <a:latin typeface="Bookman Old Style" pitchFamily="18" charset="0"/>
              </a:rPr>
              <a:t>For rebellion is as the sin of witchcraft, and stubbornness is as iniquity and idolatry. </a:t>
            </a:r>
            <a:endParaRPr lang="en-US" sz="3200" b="1" dirty="0">
              <a:solidFill>
                <a:schemeClr val="bg1"/>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par>
                          <p:cTn id="15" fill="hold">
                            <p:stCondLst>
                              <p:cond delay="0"/>
                            </p:stCondLst>
                            <p:childTnLst>
                              <p:par>
                                <p:cTn id="16" presetID="10" presetClass="entr" presetSubtype="0" fill="hold" grpId="0" nodeType="afterEffect">
                                  <p:stCondLst>
                                    <p:cond delay="200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David’s oaths</a:t>
            </a:r>
            <a:endParaRPr lang="en-AU" sz="4400" dirty="0">
              <a:solidFill>
                <a:srgbClr val="FF0000"/>
              </a:solidFill>
            </a:endParaRPr>
          </a:p>
        </p:txBody>
      </p:sp>
      <p:sp>
        <p:nvSpPr>
          <p:cNvPr id="90115" name="Rectangle 3"/>
          <p:cNvSpPr>
            <a:spLocks noGrp="1" noChangeArrowheads="1"/>
          </p:cNvSpPr>
          <p:nvPr>
            <p:ph type="subTitle" idx="1"/>
          </p:nvPr>
        </p:nvSpPr>
        <p:spPr>
          <a:xfrm>
            <a:off x="214283" y="979488"/>
            <a:ext cx="8715436" cy="5521346"/>
          </a:xfrm>
        </p:spPr>
        <p:txBody>
          <a:bodyPr/>
          <a:lstStyle/>
          <a:p>
            <a:pPr marL="533400" indent="-533400">
              <a:lnSpc>
                <a:spcPts val="3600"/>
              </a:lnSpc>
              <a:spcBef>
                <a:spcPts val="300"/>
              </a:spcBef>
            </a:pPr>
            <a:r>
              <a:rPr lang="en-AU" dirty="0" smtClean="0">
                <a:ln w="28575">
                  <a:solidFill>
                    <a:schemeClr val="tx1"/>
                  </a:solidFill>
                </a:ln>
                <a:solidFill>
                  <a:srgbClr val="FF0000"/>
                </a:solidFill>
              </a:rPr>
              <a:t>1 Sam. 18:3 </a:t>
            </a:r>
            <a:r>
              <a:rPr lang="en-AU" dirty="0" smtClean="0"/>
              <a:t>– Jonathan and David make a covenant of mutual loyalty. </a:t>
            </a:r>
            <a:r>
              <a:rPr lang="en-AU" dirty="0" smtClean="0">
                <a:solidFill>
                  <a:srgbClr val="00FF00"/>
                </a:solidFill>
              </a:rPr>
              <a:t>Kept</a:t>
            </a:r>
            <a:r>
              <a:rPr lang="en-AU" dirty="0" smtClean="0"/>
              <a:t>.</a:t>
            </a:r>
          </a:p>
          <a:p>
            <a:pPr marL="533400" indent="-533400">
              <a:lnSpc>
                <a:spcPts val="3600"/>
              </a:lnSpc>
              <a:spcBef>
                <a:spcPts val="300"/>
              </a:spcBef>
            </a:pPr>
            <a:r>
              <a:rPr lang="en-AU" dirty="0" smtClean="0">
                <a:ln w="28575">
                  <a:solidFill>
                    <a:schemeClr val="tx1"/>
                  </a:solidFill>
                </a:ln>
                <a:solidFill>
                  <a:srgbClr val="FF0000"/>
                </a:solidFill>
              </a:rPr>
              <a:t>1 Sam. 20:16-17 </a:t>
            </a:r>
            <a:r>
              <a:rPr lang="en-AU" dirty="0" smtClean="0"/>
              <a:t>– The covenant renewed with emphasis on preserving Jonathan’s house – </a:t>
            </a:r>
            <a:r>
              <a:rPr lang="en-AU" dirty="0" smtClean="0">
                <a:solidFill>
                  <a:srgbClr val="00FF00"/>
                </a:solidFill>
              </a:rPr>
              <a:t>Fulfilled</a:t>
            </a:r>
            <a:r>
              <a:rPr lang="en-AU" dirty="0" smtClean="0"/>
              <a:t> – </a:t>
            </a:r>
            <a:r>
              <a:rPr lang="en-AU" dirty="0" smtClean="0">
                <a:ln w="28575">
                  <a:solidFill>
                    <a:schemeClr val="tx1"/>
                  </a:solidFill>
                </a:ln>
                <a:solidFill>
                  <a:srgbClr val="FF0000"/>
                </a:solidFill>
              </a:rPr>
              <a:t>2 Sam. 9:1-13; 19:28-30; 21:7</a:t>
            </a:r>
            <a:r>
              <a:rPr lang="en-AU" dirty="0" smtClean="0"/>
              <a:t>.</a:t>
            </a:r>
          </a:p>
          <a:p>
            <a:pPr marL="533400" indent="-533400">
              <a:lnSpc>
                <a:spcPts val="3600"/>
              </a:lnSpc>
              <a:spcBef>
                <a:spcPts val="300"/>
              </a:spcBef>
            </a:pPr>
            <a:r>
              <a:rPr lang="en-AU" dirty="0" smtClean="0">
                <a:ln w="28575">
                  <a:solidFill>
                    <a:schemeClr val="tx1"/>
                  </a:solidFill>
                </a:ln>
                <a:solidFill>
                  <a:srgbClr val="FF0000"/>
                </a:solidFill>
              </a:rPr>
              <a:t>1 Sam. 24:21-22 </a:t>
            </a:r>
            <a:r>
              <a:rPr lang="en-AU" dirty="0" smtClean="0"/>
              <a:t>– David’s oath made to preserve Saul’s name and house – </a:t>
            </a:r>
            <a:r>
              <a:rPr lang="en-AU" dirty="0" smtClean="0">
                <a:solidFill>
                  <a:srgbClr val="00FF00"/>
                </a:solidFill>
              </a:rPr>
              <a:t>Fulfilled</a:t>
            </a:r>
            <a:r>
              <a:rPr lang="en-AU" dirty="0" smtClean="0"/>
              <a:t> – </a:t>
            </a:r>
            <a:r>
              <a:rPr lang="en-AU" dirty="0" smtClean="0">
                <a:ln w="28575">
                  <a:solidFill>
                    <a:schemeClr val="tx1"/>
                  </a:solidFill>
                </a:ln>
                <a:solidFill>
                  <a:srgbClr val="FF0000"/>
                </a:solidFill>
              </a:rPr>
              <a:t>2 Sam. 1:17-27; 9:1,9</a:t>
            </a:r>
            <a:r>
              <a:rPr lang="en-AU" dirty="0" smtClean="0"/>
              <a:t>.</a:t>
            </a:r>
          </a:p>
          <a:p>
            <a:pPr marL="533400" indent="-533400">
              <a:lnSpc>
                <a:spcPts val="3600"/>
              </a:lnSpc>
              <a:spcBef>
                <a:spcPts val="300"/>
              </a:spcBef>
            </a:pPr>
            <a:r>
              <a:rPr lang="en-AU" dirty="0" smtClean="0">
                <a:ln w="28575">
                  <a:solidFill>
                    <a:schemeClr val="tx1"/>
                  </a:solidFill>
                </a:ln>
                <a:solidFill>
                  <a:srgbClr val="FF0000"/>
                </a:solidFill>
              </a:rPr>
              <a:t>1 Sam. 30:15 </a:t>
            </a:r>
            <a:r>
              <a:rPr lang="en-AU" dirty="0" smtClean="0"/>
              <a:t>– David’s oath to the young Egyptian - </a:t>
            </a:r>
            <a:r>
              <a:rPr lang="en-AU" dirty="0" smtClean="0">
                <a:solidFill>
                  <a:srgbClr val="00FF00"/>
                </a:solidFill>
              </a:rPr>
              <a:t>Kept</a:t>
            </a:r>
            <a:r>
              <a:rPr lang="en-AU" dirty="0" smtClean="0"/>
              <a: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David’s oaths</a:t>
            </a:r>
            <a:endParaRPr lang="en-AU" sz="4400" dirty="0">
              <a:solidFill>
                <a:srgbClr val="FF0000"/>
              </a:solidFill>
            </a:endParaRPr>
          </a:p>
        </p:txBody>
      </p:sp>
      <p:sp>
        <p:nvSpPr>
          <p:cNvPr id="90115" name="Rectangle 3"/>
          <p:cNvSpPr>
            <a:spLocks noGrp="1" noChangeArrowheads="1"/>
          </p:cNvSpPr>
          <p:nvPr>
            <p:ph type="subTitle" idx="1"/>
          </p:nvPr>
        </p:nvSpPr>
        <p:spPr>
          <a:xfrm>
            <a:off x="214283" y="908050"/>
            <a:ext cx="8715436" cy="5400675"/>
          </a:xfrm>
        </p:spPr>
        <p:txBody>
          <a:bodyPr/>
          <a:lstStyle/>
          <a:p>
            <a:pPr marL="533400" indent="-533400">
              <a:lnSpc>
                <a:spcPct val="95000"/>
              </a:lnSpc>
            </a:pPr>
            <a:r>
              <a:rPr lang="en-AU" dirty="0" smtClean="0">
                <a:ln w="28575">
                  <a:solidFill>
                    <a:schemeClr val="tx1"/>
                  </a:solidFill>
                </a:ln>
                <a:solidFill>
                  <a:srgbClr val="FF0000"/>
                </a:solidFill>
              </a:rPr>
              <a:t>2 Sam. 3:35</a:t>
            </a:r>
            <a:r>
              <a:rPr lang="en-AU" dirty="0" smtClean="0">
                <a:ln>
                  <a:solidFill>
                    <a:schemeClr val="tx1"/>
                  </a:solidFill>
                </a:ln>
                <a:solidFill>
                  <a:srgbClr val="FF0000"/>
                </a:solidFill>
              </a:rPr>
              <a:t> </a:t>
            </a:r>
            <a:r>
              <a:rPr lang="en-AU" dirty="0" smtClean="0"/>
              <a:t>– David’s oath that he was not involved in </a:t>
            </a:r>
            <a:r>
              <a:rPr lang="en-AU" dirty="0" err="1" smtClean="0"/>
              <a:t>Abner’s</a:t>
            </a:r>
            <a:r>
              <a:rPr lang="en-AU" dirty="0" smtClean="0"/>
              <a:t> assassination. </a:t>
            </a:r>
            <a:r>
              <a:rPr lang="en-AU" dirty="0" smtClean="0">
                <a:solidFill>
                  <a:srgbClr val="00FF00"/>
                </a:solidFill>
              </a:rPr>
              <a:t>Kept</a:t>
            </a:r>
            <a:r>
              <a:rPr lang="en-AU" dirty="0" smtClean="0"/>
              <a:t>.</a:t>
            </a:r>
          </a:p>
          <a:p>
            <a:pPr marL="533400" indent="-533400">
              <a:lnSpc>
                <a:spcPct val="95000"/>
              </a:lnSpc>
            </a:pPr>
            <a:r>
              <a:rPr lang="en-AU" dirty="0" smtClean="0">
                <a:ln w="28575">
                  <a:solidFill>
                    <a:schemeClr val="tx1"/>
                  </a:solidFill>
                </a:ln>
                <a:solidFill>
                  <a:srgbClr val="FF0000"/>
                </a:solidFill>
              </a:rPr>
              <a:t>2 Sam. 19:23 </a:t>
            </a:r>
            <a:r>
              <a:rPr lang="en-AU" dirty="0" smtClean="0"/>
              <a:t>– David’s oath to </a:t>
            </a:r>
            <a:r>
              <a:rPr lang="en-AU" dirty="0" err="1" smtClean="0"/>
              <a:t>Shimei</a:t>
            </a:r>
            <a:r>
              <a:rPr lang="en-AU" dirty="0" smtClean="0"/>
              <a:t> that he would not die for his sin. </a:t>
            </a:r>
            <a:r>
              <a:rPr lang="en-AU" dirty="0" smtClean="0">
                <a:solidFill>
                  <a:srgbClr val="00FF00"/>
                </a:solidFill>
              </a:rPr>
              <a:t>Kept</a:t>
            </a:r>
            <a:r>
              <a:rPr lang="en-AU" dirty="0" smtClean="0"/>
              <a:t>.</a:t>
            </a:r>
            <a:endParaRPr lang="en-AU" dirty="0"/>
          </a:p>
        </p:txBody>
      </p:sp>
      <p:sp>
        <p:nvSpPr>
          <p:cNvPr id="5" name="TextBox 4"/>
          <p:cNvSpPr txBox="1"/>
          <p:nvPr/>
        </p:nvSpPr>
        <p:spPr>
          <a:xfrm>
            <a:off x="799641" y="3929066"/>
            <a:ext cx="7500990" cy="1323439"/>
          </a:xfrm>
          <a:prstGeom prst="rect">
            <a:avLst/>
          </a:prstGeom>
          <a:solidFill>
            <a:srgbClr val="FFFF00"/>
          </a:solidFill>
          <a:ln w="38100">
            <a:solidFill>
              <a:srgbClr val="FF0000"/>
            </a:solidFill>
          </a:ln>
        </p:spPr>
        <p:txBody>
          <a:bodyPr wrap="square" rtlCol="0">
            <a:spAutoFit/>
          </a:bodyPr>
          <a:lstStyle/>
          <a:p>
            <a:pPr algn="ctr"/>
            <a:r>
              <a:rPr lang="en-AU" sz="4000" dirty="0" smtClean="0">
                <a:solidFill>
                  <a:schemeClr val="bg1"/>
                </a:solidFill>
                <a:latin typeface="Arial Black" pitchFamily="34" charset="0"/>
              </a:rPr>
              <a:t>“Thou shalt perform unto the LORD thine oaths”</a:t>
            </a:r>
            <a:endParaRPr lang="en-US" sz="4000" dirty="0">
              <a:solidFill>
                <a:schemeClr val="bg1"/>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par>
                          <p:cTn id="11" fill="hold">
                            <p:stCondLst>
                              <p:cond delay="0"/>
                            </p:stCondLst>
                            <p:childTnLst>
                              <p:par>
                                <p:cTn id="12" presetID="10" presetClass="entr" presetSubtype="0" fill="hold" grpId="0" nodeType="afterEffect">
                                  <p:stCondLst>
                                    <p:cond delay="2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207223"/>
            <a:ext cx="9144000" cy="765175"/>
          </a:xfrm>
        </p:spPr>
        <p:txBody>
          <a:bodyPr/>
          <a:lstStyle/>
          <a:p>
            <a:r>
              <a:rPr lang="en-AU" dirty="0" smtClean="0"/>
              <a:t>Wherefore should God be angry...</a:t>
            </a:r>
            <a:endParaRPr lang="en-AU" dirty="0">
              <a:solidFill>
                <a:srgbClr val="FF0000"/>
              </a:solidFill>
            </a:endParaRPr>
          </a:p>
        </p:txBody>
      </p:sp>
      <p:sp>
        <p:nvSpPr>
          <p:cNvPr id="90115" name="Rectangle 3"/>
          <p:cNvSpPr>
            <a:spLocks noGrp="1" noChangeArrowheads="1"/>
          </p:cNvSpPr>
          <p:nvPr>
            <p:ph type="subTitle" idx="1"/>
          </p:nvPr>
        </p:nvSpPr>
        <p:spPr>
          <a:xfrm>
            <a:off x="250825" y="1050926"/>
            <a:ext cx="8464579" cy="5307032"/>
          </a:xfrm>
        </p:spPr>
        <p:txBody>
          <a:bodyPr/>
          <a:lstStyle/>
          <a:p>
            <a:pPr algn="just"/>
            <a:r>
              <a:rPr lang="en-US" dirty="0" smtClean="0">
                <a:ln w="28575">
                  <a:solidFill>
                    <a:schemeClr val="tx1"/>
                  </a:solidFill>
                </a:ln>
                <a:solidFill>
                  <a:srgbClr val="FF0000"/>
                </a:solidFill>
              </a:rPr>
              <a:t>2 Sam. 21:1 </a:t>
            </a:r>
            <a:r>
              <a:rPr lang="en-US" dirty="0" smtClean="0"/>
              <a:t>– </a:t>
            </a:r>
            <a:r>
              <a:rPr lang="en-US" dirty="0" smtClean="0">
                <a:ln>
                  <a:solidFill>
                    <a:schemeClr val="tx1"/>
                  </a:solidFill>
                </a:ln>
                <a:solidFill>
                  <a:srgbClr val="FF3399"/>
                </a:solidFill>
              </a:rPr>
              <a:t>Roth.</a:t>
            </a:r>
            <a:r>
              <a:rPr lang="en-US" dirty="0" smtClean="0">
                <a:solidFill>
                  <a:srgbClr val="FF3399"/>
                </a:solidFill>
              </a:rPr>
              <a:t> </a:t>
            </a:r>
            <a:r>
              <a:rPr lang="en-US" dirty="0" smtClean="0"/>
              <a:t>– </a:t>
            </a:r>
            <a:r>
              <a:rPr lang="en-US" dirty="0" smtClean="0">
                <a:latin typeface="Bookman Old Style" pitchFamily="18" charset="0"/>
              </a:rPr>
              <a:t>“And there came to be a famine, in the days of David, for three years, year after year, so then David sought the face of Yahweh, — and Yahweh said — It </a:t>
            </a:r>
            <a:r>
              <a:rPr lang="en-US" dirty="0" err="1" smtClean="0">
                <a:latin typeface="Bookman Old Style" pitchFamily="18" charset="0"/>
              </a:rPr>
              <a:t>respecteth</a:t>
            </a:r>
            <a:r>
              <a:rPr lang="en-US" dirty="0" smtClean="0">
                <a:latin typeface="Bookman Old Style" pitchFamily="18" charset="0"/>
              </a:rPr>
              <a:t> Saul and his house, as to bloodshed, in that he put to death the </a:t>
            </a:r>
            <a:r>
              <a:rPr lang="en-US" dirty="0" err="1" smtClean="0">
                <a:solidFill>
                  <a:srgbClr val="FFFF00"/>
                </a:solidFill>
                <a:latin typeface="Bookman Old Style" pitchFamily="18" charset="0"/>
              </a:rPr>
              <a:t>Gibeonites</a:t>
            </a:r>
            <a:r>
              <a:rPr lang="en-US" dirty="0" smtClean="0">
                <a:latin typeface="Bookman Old Style" pitchFamily="18" charset="0"/>
              </a:rPr>
              <a:t>.”</a:t>
            </a:r>
          </a:p>
          <a:p>
            <a:r>
              <a:rPr lang="en-AU" dirty="0" smtClean="0">
                <a:solidFill>
                  <a:srgbClr val="00FF00"/>
                </a:solidFill>
              </a:rPr>
              <a:t>500 years </a:t>
            </a:r>
            <a:r>
              <a:rPr lang="en-AU" dirty="0" smtClean="0"/>
              <a:t>before the princes of Israel swore an oath to the </a:t>
            </a:r>
            <a:r>
              <a:rPr lang="en-AU" dirty="0" err="1" smtClean="0">
                <a:solidFill>
                  <a:srgbClr val="FFFF00"/>
                </a:solidFill>
              </a:rPr>
              <a:t>Gibeonites</a:t>
            </a:r>
            <a:r>
              <a:rPr lang="en-AU" dirty="0" smtClean="0"/>
              <a: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92057"/>
            <a:ext cx="9144000" cy="765175"/>
          </a:xfrm>
        </p:spPr>
        <p:txBody>
          <a:bodyPr/>
          <a:lstStyle/>
          <a:p>
            <a:r>
              <a:rPr lang="en-AU" dirty="0" smtClean="0"/>
              <a:t>...and destroy the work of thy hands</a:t>
            </a:r>
            <a:endParaRPr lang="en-AU" dirty="0">
              <a:solidFill>
                <a:srgbClr val="FF0000"/>
              </a:solidFill>
            </a:endParaRPr>
          </a:p>
        </p:txBody>
      </p:sp>
      <p:sp>
        <p:nvSpPr>
          <p:cNvPr id="90115" name="Rectangle 3"/>
          <p:cNvSpPr>
            <a:spLocks noGrp="1" noChangeArrowheads="1"/>
          </p:cNvSpPr>
          <p:nvPr>
            <p:ph type="subTitle" idx="1"/>
          </p:nvPr>
        </p:nvSpPr>
        <p:spPr>
          <a:xfrm>
            <a:off x="250825" y="908050"/>
            <a:ext cx="8713788" cy="5592784"/>
          </a:xfrm>
        </p:spPr>
        <p:txBody>
          <a:bodyPr/>
          <a:lstStyle/>
          <a:p>
            <a:pPr marL="533400" indent="-533400">
              <a:lnSpc>
                <a:spcPct val="95000"/>
              </a:lnSpc>
              <a:spcBef>
                <a:spcPts val="300"/>
              </a:spcBef>
            </a:pPr>
            <a:r>
              <a:rPr lang="en-AU" dirty="0" smtClean="0">
                <a:ln w="28575">
                  <a:solidFill>
                    <a:schemeClr val="tx1"/>
                  </a:solidFill>
                </a:ln>
                <a:solidFill>
                  <a:srgbClr val="FF0000"/>
                </a:solidFill>
              </a:rPr>
              <a:t>2 Sam. 21:1-11 </a:t>
            </a:r>
            <a:r>
              <a:rPr lang="en-AU" dirty="0" smtClean="0"/>
              <a:t>– 3 years of famine for Saul breaking Israel’s oath to the </a:t>
            </a:r>
            <a:r>
              <a:rPr lang="en-AU" dirty="0" err="1" smtClean="0"/>
              <a:t>Gibeonites</a:t>
            </a:r>
            <a:r>
              <a:rPr lang="en-AU" dirty="0" smtClean="0"/>
              <a:t> – </a:t>
            </a:r>
            <a:r>
              <a:rPr lang="en-AU" dirty="0" smtClean="0">
                <a:ln w="28575">
                  <a:solidFill>
                    <a:schemeClr val="tx1"/>
                  </a:solidFill>
                </a:ln>
                <a:solidFill>
                  <a:srgbClr val="FF0000"/>
                </a:solidFill>
              </a:rPr>
              <a:t>Josh. 9:15</a:t>
            </a:r>
            <a:r>
              <a:rPr lang="en-AU" dirty="0" smtClean="0"/>
              <a:t>.</a:t>
            </a:r>
          </a:p>
          <a:p>
            <a:pPr marL="533400" indent="-533400">
              <a:lnSpc>
                <a:spcPct val="95000"/>
              </a:lnSpc>
              <a:spcBef>
                <a:spcPts val="300"/>
              </a:spcBef>
            </a:pPr>
            <a:r>
              <a:rPr lang="en-AU" dirty="0" smtClean="0">
                <a:ln w="28575">
                  <a:solidFill>
                    <a:schemeClr val="tx1"/>
                  </a:solidFill>
                </a:ln>
                <a:solidFill>
                  <a:srgbClr val="FF0000"/>
                </a:solidFill>
              </a:rPr>
              <a:t>V. 1 </a:t>
            </a:r>
            <a:r>
              <a:rPr lang="en-AU" dirty="0" smtClean="0"/>
              <a:t>-</a:t>
            </a:r>
            <a:r>
              <a:rPr lang="en-AU" dirty="0" smtClean="0">
                <a:solidFill>
                  <a:srgbClr val="00FF00"/>
                </a:solidFill>
              </a:rPr>
              <a:t> “enquired” </a:t>
            </a:r>
            <a:r>
              <a:rPr lang="en-AU" dirty="0" smtClean="0"/>
              <a:t>– </a:t>
            </a:r>
            <a:r>
              <a:rPr lang="en-AU" i="1" dirty="0" err="1" smtClean="0"/>
              <a:t>baqash</a:t>
            </a:r>
            <a:r>
              <a:rPr lang="en-AU" i="1" dirty="0" smtClean="0"/>
              <a:t> </a:t>
            </a:r>
            <a:r>
              <a:rPr lang="en-AU" i="1" dirty="0" err="1" smtClean="0"/>
              <a:t>paniym</a:t>
            </a:r>
            <a:r>
              <a:rPr lang="en-AU" i="1" dirty="0" smtClean="0"/>
              <a:t> </a:t>
            </a:r>
            <a:r>
              <a:rPr lang="en-AU" dirty="0" smtClean="0"/>
              <a:t>– </a:t>
            </a:r>
            <a:r>
              <a:rPr lang="en-AU" dirty="0" smtClean="0">
                <a:ln>
                  <a:solidFill>
                    <a:schemeClr val="tx1"/>
                  </a:solidFill>
                </a:ln>
                <a:solidFill>
                  <a:srgbClr val="FF66FF"/>
                </a:solidFill>
              </a:rPr>
              <a:t>Roth.</a:t>
            </a:r>
            <a:r>
              <a:rPr lang="en-AU" dirty="0" smtClean="0"/>
              <a:t> – </a:t>
            </a:r>
            <a:r>
              <a:rPr lang="en-AU" dirty="0" smtClean="0">
                <a:solidFill>
                  <a:srgbClr val="FFFF00"/>
                </a:solidFill>
                <a:latin typeface="Bookman Old Style" pitchFamily="18" charset="0"/>
              </a:rPr>
              <a:t>“sought the face”.</a:t>
            </a:r>
          </a:p>
          <a:p>
            <a:pPr marL="533400" indent="-533400">
              <a:lnSpc>
                <a:spcPct val="95000"/>
              </a:lnSpc>
              <a:spcBef>
                <a:spcPts val="300"/>
              </a:spcBef>
            </a:pPr>
            <a:r>
              <a:rPr lang="en-AU" dirty="0" smtClean="0">
                <a:solidFill>
                  <a:srgbClr val="00FF00"/>
                </a:solidFill>
              </a:rPr>
              <a:t>“</a:t>
            </a:r>
            <a:r>
              <a:rPr lang="en-AU" dirty="0" err="1" smtClean="0">
                <a:solidFill>
                  <a:srgbClr val="00FF00"/>
                </a:solidFill>
              </a:rPr>
              <a:t>Gibeonites</a:t>
            </a:r>
            <a:r>
              <a:rPr lang="en-AU" dirty="0" smtClean="0">
                <a:solidFill>
                  <a:srgbClr val="00FF00"/>
                </a:solidFill>
              </a:rPr>
              <a:t>” </a:t>
            </a:r>
            <a:r>
              <a:rPr lang="en-AU" dirty="0" smtClean="0"/>
              <a:t>– “hill city” (Strong’s no. 1391 – </a:t>
            </a:r>
            <a:r>
              <a:rPr lang="en-AU" dirty="0" err="1" smtClean="0"/>
              <a:t>Gibeah</a:t>
            </a:r>
            <a:r>
              <a:rPr lang="en-AU" dirty="0" smtClean="0"/>
              <a:t> is 1390).</a:t>
            </a:r>
          </a:p>
          <a:p>
            <a:pPr marL="533400" indent="-533400">
              <a:lnSpc>
                <a:spcPct val="95000"/>
              </a:lnSpc>
              <a:spcBef>
                <a:spcPts val="300"/>
              </a:spcBef>
            </a:pPr>
            <a:r>
              <a:rPr lang="en-AU" dirty="0" smtClean="0">
                <a:ln w="28575">
                  <a:solidFill>
                    <a:schemeClr val="tx1"/>
                  </a:solidFill>
                </a:ln>
                <a:solidFill>
                  <a:srgbClr val="FF0000"/>
                </a:solidFill>
              </a:rPr>
              <a:t>V. 2 </a:t>
            </a:r>
            <a:r>
              <a:rPr lang="en-AU" dirty="0" smtClean="0"/>
              <a:t>– </a:t>
            </a:r>
            <a:r>
              <a:rPr lang="en-AU" dirty="0" smtClean="0">
                <a:solidFill>
                  <a:srgbClr val="00FF00"/>
                </a:solidFill>
              </a:rPr>
              <a:t>“sworn” </a:t>
            </a:r>
            <a:r>
              <a:rPr lang="en-AU" dirty="0" smtClean="0"/>
              <a:t>– </a:t>
            </a:r>
            <a:r>
              <a:rPr lang="en-AU" i="1" dirty="0" err="1" smtClean="0"/>
              <a:t>shaba</a:t>
            </a:r>
            <a:r>
              <a:rPr lang="en-AU" dirty="0" smtClean="0"/>
              <a:t> – to seven oneself.</a:t>
            </a:r>
          </a:p>
          <a:p>
            <a:pPr marL="533400" indent="-533400">
              <a:lnSpc>
                <a:spcPct val="95000"/>
              </a:lnSpc>
              <a:spcBef>
                <a:spcPts val="300"/>
              </a:spcBef>
            </a:pPr>
            <a:r>
              <a:rPr lang="en-AU" dirty="0" smtClean="0">
                <a:ln w="28575">
                  <a:solidFill>
                    <a:schemeClr val="tx1"/>
                  </a:solidFill>
                </a:ln>
                <a:solidFill>
                  <a:srgbClr val="FF0000"/>
                </a:solidFill>
              </a:rPr>
              <a:t>V. 3 </a:t>
            </a:r>
            <a:r>
              <a:rPr lang="en-AU" dirty="0" smtClean="0"/>
              <a:t>– </a:t>
            </a:r>
            <a:r>
              <a:rPr lang="en-AU" dirty="0" smtClean="0">
                <a:solidFill>
                  <a:srgbClr val="00FF00"/>
                </a:solidFill>
              </a:rPr>
              <a:t>“atonement” </a:t>
            </a:r>
            <a:r>
              <a:rPr lang="en-AU" dirty="0" smtClean="0"/>
              <a:t>– </a:t>
            </a:r>
            <a:r>
              <a:rPr lang="en-AU" i="1" dirty="0" err="1" smtClean="0"/>
              <a:t>kaphar</a:t>
            </a:r>
            <a:r>
              <a:rPr lang="en-AU" dirty="0" smtClean="0"/>
              <a:t> – to cover, purge, make an atonement.</a:t>
            </a:r>
          </a:p>
          <a:p>
            <a:pPr marL="533400" indent="-533400">
              <a:lnSpc>
                <a:spcPct val="95000"/>
              </a:lnSpc>
              <a:spcBef>
                <a:spcPts val="300"/>
              </a:spcBef>
            </a:pPr>
            <a:endParaRPr lang="en-AU"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0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142852"/>
            <a:ext cx="9144000" cy="765175"/>
          </a:xfrm>
        </p:spPr>
        <p:txBody>
          <a:bodyPr/>
          <a:lstStyle/>
          <a:p>
            <a:r>
              <a:rPr lang="en-AU" sz="4400" dirty="0" smtClean="0"/>
              <a:t>David’s possible excuses!</a:t>
            </a:r>
            <a:endParaRPr lang="en-AU" sz="4400" dirty="0">
              <a:solidFill>
                <a:srgbClr val="FF0000"/>
              </a:solidFill>
            </a:endParaRPr>
          </a:p>
        </p:txBody>
      </p:sp>
      <p:sp>
        <p:nvSpPr>
          <p:cNvPr id="90115" name="Rectangle 3"/>
          <p:cNvSpPr>
            <a:spLocks noGrp="1" noChangeArrowheads="1"/>
          </p:cNvSpPr>
          <p:nvPr>
            <p:ph type="subTitle" idx="1"/>
          </p:nvPr>
        </p:nvSpPr>
        <p:spPr>
          <a:xfrm>
            <a:off x="214282" y="908050"/>
            <a:ext cx="8750331" cy="5400675"/>
          </a:xfrm>
        </p:spPr>
        <p:txBody>
          <a:bodyPr/>
          <a:lstStyle/>
          <a:p>
            <a:pPr marL="533400" indent="-533400">
              <a:lnSpc>
                <a:spcPct val="95000"/>
              </a:lnSpc>
            </a:pPr>
            <a:r>
              <a:rPr lang="en-AU" dirty="0" smtClean="0">
                <a:ln w="28575">
                  <a:solidFill>
                    <a:schemeClr val="tx1"/>
                  </a:solidFill>
                </a:ln>
                <a:solidFill>
                  <a:srgbClr val="FF0000"/>
                </a:solidFill>
              </a:rPr>
              <a:t>2 Sam. 21:2 </a:t>
            </a:r>
            <a:r>
              <a:rPr lang="en-AU" dirty="0" smtClean="0"/>
              <a:t>- Saul was showing zeal towards the ecclesia – Israel and Judah.</a:t>
            </a:r>
          </a:p>
          <a:p>
            <a:pPr marL="533400" indent="-533400">
              <a:lnSpc>
                <a:spcPct val="95000"/>
              </a:lnSpc>
            </a:pPr>
            <a:r>
              <a:rPr lang="en-AU" dirty="0" smtClean="0">
                <a:solidFill>
                  <a:srgbClr val="00FF00"/>
                </a:solidFill>
              </a:rPr>
              <a:t>‘The statute of limitations’ </a:t>
            </a:r>
            <a:r>
              <a:rPr lang="en-AU" dirty="0" smtClean="0"/>
              <a:t>– Surely a 500 year old oath is extinct! </a:t>
            </a:r>
            <a:r>
              <a:rPr lang="en-AU" dirty="0" smtClean="0">
                <a:solidFill>
                  <a:srgbClr val="FFFF00"/>
                </a:solidFill>
              </a:rPr>
              <a:t>“Times have moved on”.</a:t>
            </a:r>
          </a:p>
          <a:p>
            <a:pPr marL="533400" indent="-533400">
              <a:lnSpc>
                <a:spcPct val="95000"/>
              </a:lnSpc>
            </a:pPr>
            <a:r>
              <a:rPr lang="en-AU" dirty="0" smtClean="0"/>
              <a:t>Why should Israel be suffering for Saul’s past actions? This is not our problem.</a:t>
            </a:r>
          </a:p>
          <a:p>
            <a:pPr marL="533400" indent="-533400">
              <a:lnSpc>
                <a:spcPct val="95000"/>
              </a:lnSpc>
            </a:pPr>
            <a:r>
              <a:rPr lang="en-AU" dirty="0" smtClean="0"/>
              <a:t>Anyway, the </a:t>
            </a:r>
            <a:r>
              <a:rPr lang="en-AU" dirty="0" err="1" smtClean="0"/>
              <a:t>Gibeonites</a:t>
            </a:r>
            <a:r>
              <a:rPr lang="en-AU" dirty="0" smtClean="0"/>
              <a:t> are only Gentiles. What part do they have in Israel?</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857232"/>
          </a:xfrm>
        </p:spPr>
        <p:txBody>
          <a:bodyPr/>
          <a:lstStyle/>
          <a:p>
            <a:r>
              <a:rPr lang="en-AU" sz="4400" dirty="0" smtClean="0"/>
              <a:t>Response to the Signs</a:t>
            </a:r>
            <a:endParaRPr lang="en-AU" sz="4400" dirty="0">
              <a:solidFill>
                <a:srgbClr val="FF0000"/>
              </a:solidFill>
            </a:endParaRPr>
          </a:p>
        </p:txBody>
      </p:sp>
      <p:sp>
        <p:nvSpPr>
          <p:cNvPr id="90115" name="Rectangle 3"/>
          <p:cNvSpPr>
            <a:spLocks noGrp="1" noChangeArrowheads="1"/>
          </p:cNvSpPr>
          <p:nvPr>
            <p:ph type="subTitle" idx="1"/>
          </p:nvPr>
        </p:nvSpPr>
        <p:spPr>
          <a:xfrm>
            <a:off x="250825" y="908050"/>
            <a:ext cx="8713788" cy="5400675"/>
          </a:xfrm>
        </p:spPr>
        <p:txBody>
          <a:bodyPr/>
          <a:lstStyle/>
          <a:p>
            <a:pPr marL="533400" indent="-533400">
              <a:lnSpc>
                <a:spcPct val="95000"/>
              </a:lnSpc>
            </a:pPr>
            <a:r>
              <a:rPr lang="en-AU" dirty="0" smtClean="0">
                <a:ln w="28575">
                  <a:solidFill>
                    <a:schemeClr val="tx1"/>
                  </a:solidFill>
                </a:ln>
                <a:solidFill>
                  <a:srgbClr val="FF0000"/>
                </a:solidFill>
              </a:rPr>
              <a:t>V. 7 </a:t>
            </a:r>
            <a:r>
              <a:rPr lang="en-AU" dirty="0" smtClean="0"/>
              <a:t>– </a:t>
            </a:r>
            <a:r>
              <a:rPr lang="en-AU" dirty="0" smtClean="0">
                <a:solidFill>
                  <a:srgbClr val="00FF00"/>
                </a:solidFill>
              </a:rPr>
              <a:t>"let it be" </a:t>
            </a:r>
            <a:r>
              <a:rPr lang="en-AU" dirty="0" smtClean="0"/>
              <a:t>- Saul had a choice. We can allow God to work, or refuse.</a:t>
            </a:r>
          </a:p>
          <a:p>
            <a:pPr marL="533400" indent="-533400">
              <a:lnSpc>
                <a:spcPct val="95000"/>
              </a:lnSpc>
            </a:pPr>
            <a:r>
              <a:rPr lang="en-AU" dirty="0" smtClean="0">
                <a:solidFill>
                  <a:srgbClr val="00FF00"/>
                </a:solidFill>
              </a:rPr>
              <a:t>"that thou do as occasion serve thee"</a:t>
            </a:r>
            <a:r>
              <a:rPr lang="en-AU" dirty="0" smtClean="0"/>
              <a:t> - Note AV margin - Heb. "do for thee as thine hand (</a:t>
            </a:r>
            <a:r>
              <a:rPr lang="en-AU" i="1" dirty="0" err="1" smtClean="0"/>
              <a:t>yad</a:t>
            </a:r>
            <a:r>
              <a:rPr lang="en-AU" dirty="0" smtClean="0"/>
              <a:t>) shall find." </a:t>
            </a:r>
            <a:r>
              <a:rPr lang="en-AU" dirty="0" smtClean="0">
                <a:solidFill>
                  <a:srgbClr val="00FFFF"/>
                </a:solidFill>
              </a:rPr>
              <a:t>Roth.</a:t>
            </a:r>
            <a:r>
              <a:rPr lang="en-AU" dirty="0" smtClean="0"/>
              <a:t> - </a:t>
            </a:r>
            <a:r>
              <a:rPr lang="en-AU" dirty="0" smtClean="0">
                <a:solidFill>
                  <a:srgbClr val="FFFF00"/>
                </a:solidFill>
                <a:latin typeface="Bookman Old Style" pitchFamily="18" charset="0"/>
              </a:rPr>
              <a:t>"…then act thou for thyself, as thou shalt find occasion."</a:t>
            </a:r>
          </a:p>
          <a:p>
            <a:pPr marL="533400" indent="-533400">
              <a:lnSpc>
                <a:spcPct val="95000"/>
              </a:lnSpc>
            </a:pPr>
            <a:r>
              <a:rPr lang="en-AU" dirty="0" smtClean="0">
                <a:solidFill>
                  <a:srgbClr val="00FF00"/>
                </a:solidFill>
              </a:rPr>
              <a:t>"for God is with thee" </a:t>
            </a:r>
            <a:r>
              <a:rPr lang="en-AU" dirty="0" smtClean="0"/>
              <a:t>- Principle - </a:t>
            </a:r>
            <a:r>
              <a:rPr lang="en-AU" dirty="0" smtClean="0">
                <a:ln w="28575">
                  <a:solidFill>
                    <a:schemeClr val="tx1"/>
                  </a:solidFill>
                </a:ln>
                <a:solidFill>
                  <a:srgbClr val="FF0000"/>
                </a:solidFill>
              </a:rPr>
              <a:t>2 </a:t>
            </a:r>
            <a:r>
              <a:rPr lang="en-AU" dirty="0" err="1" smtClean="0">
                <a:ln w="28575">
                  <a:solidFill>
                    <a:schemeClr val="tx1"/>
                  </a:solidFill>
                </a:ln>
                <a:solidFill>
                  <a:srgbClr val="FF0000"/>
                </a:solidFill>
              </a:rPr>
              <a:t>Chron</a:t>
            </a:r>
            <a:r>
              <a:rPr lang="en-AU" dirty="0" smtClean="0">
                <a:ln w="28575">
                  <a:solidFill>
                    <a:schemeClr val="tx1"/>
                  </a:solidFill>
                </a:ln>
                <a:solidFill>
                  <a:srgbClr val="FF0000"/>
                </a:solidFill>
              </a:rPr>
              <a:t>. 15:2</a:t>
            </a:r>
            <a:r>
              <a:rPr lang="en-AU" dirty="0" smtClean="0"/>
              <a:t>.</a:t>
            </a:r>
          </a:p>
          <a:p>
            <a:pPr marL="533400" indent="-533400">
              <a:lnSpc>
                <a:spcPct val="95000"/>
              </a:lnSpc>
            </a:pPr>
            <a:r>
              <a:rPr lang="en-AU" dirty="0" smtClean="0">
                <a:ln w="28575">
                  <a:solidFill>
                    <a:schemeClr val="tx1"/>
                  </a:solidFill>
                </a:ln>
                <a:solidFill>
                  <a:srgbClr val="FF0000"/>
                </a:solidFill>
              </a:rPr>
              <a:t>V. 8 </a:t>
            </a:r>
            <a:r>
              <a:rPr lang="en-AU" dirty="0" smtClean="0"/>
              <a:t>- </a:t>
            </a:r>
            <a:r>
              <a:rPr lang="en-AU" dirty="0" smtClean="0">
                <a:solidFill>
                  <a:srgbClr val="00FF00"/>
                </a:solidFill>
              </a:rPr>
              <a:t>"go down before me" </a:t>
            </a:r>
            <a:r>
              <a:rPr lang="en-AU" dirty="0" smtClean="0"/>
              <a:t>- As Samuel's representative.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dirty="0" smtClean="0"/>
              <a:t>Joshua’s oath to the </a:t>
            </a:r>
            <a:r>
              <a:rPr lang="en-AU" dirty="0" err="1" smtClean="0"/>
              <a:t>Gibeonites</a:t>
            </a:r>
            <a:endParaRPr lang="en-AU" dirty="0">
              <a:solidFill>
                <a:srgbClr val="FF0000"/>
              </a:solidFill>
            </a:endParaRPr>
          </a:p>
        </p:txBody>
      </p:sp>
      <p:sp>
        <p:nvSpPr>
          <p:cNvPr id="90115" name="Rectangle 3"/>
          <p:cNvSpPr>
            <a:spLocks noGrp="1" noChangeArrowheads="1"/>
          </p:cNvSpPr>
          <p:nvPr>
            <p:ph type="subTitle" idx="1"/>
          </p:nvPr>
        </p:nvSpPr>
        <p:spPr>
          <a:xfrm>
            <a:off x="250825" y="852630"/>
            <a:ext cx="8464579" cy="5592784"/>
          </a:xfrm>
        </p:spPr>
        <p:txBody>
          <a:bodyPr/>
          <a:lstStyle/>
          <a:p>
            <a:pPr algn="just">
              <a:spcBef>
                <a:spcPts val="300"/>
              </a:spcBef>
            </a:pPr>
            <a:r>
              <a:rPr lang="en-US" dirty="0" smtClean="0">
                <a:ln w="28575">
                  <a:solidFill>
                    <a:schemeClr val="tx1"/>
                  </a:solidFill>
                </a:ln>
                <a:solidFill>
                  <a:srgbClr val="FF0000"/>
                </a:solidFill>
              </a:rPr>
              <a:t>Josh. 9:15 </a:t>
            </a:r>
            <a:r>
              <a:rPr lang="en-US" dirty="0" smtClean="0"/>
              <a:t>– </a:t>
            </a:r>
            <a:r>
              <a:rPr lang="en-US" dirty="0" smtClean="0">
                <a:latin typeface="Bookman Old Style" pitchFamily="18" charset="0"/>
              </a:rPr>
              <a:t>“And Joshua made peace with them, and made a league with them, to let them live: and </a:t>
            </a:r>
            <a:r>
              <a:rPr lang="en-US" dirty="0" smtClean="0">
                <a:solidFill>
                  <a:srgbClr val="FFFF00"/>
                </a:solidFill>
                <a:latin typeface="Bookman Old Style" pitchFamily="18" charset="0"/>
              </a:rPr>
              <a:t>the princes of the congregation </a:t>
            </a:r>
            <a:r>
              <a:rPr lang="en-US" dirty="0" err="1" smtClean="0">
                <a:solidFill>
                  <a:srgbClr val="FFFF00"/>
                </a:solidFill>
                <a:latin typeface="Bookman Old Style" pitchFamily="18" charset="0"/>
              </a:rPr>
              <a:t>sware</a:t>
            </a:r>
            <a:r>
              <a:rPr lang="en-US" dirty="0" smtClean="0">
                <a:solidFill>
                  <a:srgbClr val="FFFF00"/>
                </a:solidFill>
                <a:latin typeface="Bookman Old Style" pitchFamily="18" charset="0"/>
              </a:rPr>
              <a:t> unto them</a:t>
            </a:r>
            <a:r>
              <a:rPr lang="en-US" dirty="0" smtClean="0">
                <a:latin typeface="Bookman Old Style" pitchFamily="18" charset="0"/>
              </a:rPr>
              <a:t>.”</a:t>
            </a:r>
          </a:p>
          <a:p>
            <a:pPr>
              <a:spcBef>
                <a:spcPts val="300"/>
              </a:spcBef>
            </a:pPr>
            <a:r>
              <a:rPr lang="en-AU" dirty="0" smtClean="0"/>
              <a:t>Neither the passage of time or change of circumstances cancel out an oath involving the name of Yahweh.</a:t>
            </a:r>
          </a:p>
          <a:p>
            <a:pPr>
              <a:spcBef>
                <a:spcPts val="300"/>
              </a:spcBef>
            </a:pPr>
            <a:r>
              <a:rPr lang="en-AU" dirty="0" smtClean="0"/>
              <a:t>Saul had broken a covenant, hence...</a:t>
            </a:r>
            <a:endParaRPr lang="en-US" dirty="0" smtClean="0"/>
          </a:p>
          <a:p>
            <a:pPr>
              <a:spcBef>
                <a:spcPts val="300"/>
              </a:spcBef>
            </a:pPr>
            <a:r>
              <a:rPr lang="en-AU" dirty="0" smtClean="0">
                <a:ln w="28575">
                  <a:solidFill>
                    <a:schemeClr val="tx1"/>
                  </a:solidFill>
                </a:ln>
                <a:solidFill>
                  <a:srgbClr val="FF0000"/>
                </a:solidFill>
              </a:rPr>
              <a:t>2 Sam. 21:4-6 </a:t>
            </a:r>
            <a:r>
              <a:rPr lang="en-AU" dirty="0" smtClean="0"/>
              <a:t>-</a:t>
            </a:r>
            <a:r>
              <a:rPr lang="en-AU" dirty="0" smtClean="0">
                <a:solidFill>
                  <a:srgbClr val="00FF00"/>
                </a:solidFill>
              </a:rPr>
              <a:t> 7 ‘sons’ </a:t>
            </a:r>
            <a:r>
              <a:rPr lang="en-AU" dirty="0" smtClean="0"/>
              <a:t>of Saul taken = </a:t>
            </a:r>
            <a:r>
              <a:rPr lang="en-AU" dirty="0" smtClean="0">
                <a:solidFill>
                  <a:srgbClr val="FFFF00"/>
                </a:solidFill>
              </a:rPr>
              <a:t>covenant</a:t>
            </a:r>
            <a:r>
              <a:rPr lang="en-AU" dirty="0" smtClean="0"/>
              <a:t> broken.</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3000"/>
                                  </p:stCondLst>
                                  <p:childTnLst>
                                    <p:set>
                                      <p:cBhvr>
                                        <p:cTn id="13"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92057"/>
            <a:ext cx="9144000" cy="765175"/>
          </a:xfrm>
        </p:spPr>
        <p:txBody>
          <a:bodyPr/>
          <a:lstStyle/>
          <a:p>
            <a:r>
              <a:rPr lang="en-AU" dirty="0" smtClean="0"/>
              <a:t>...and destroy the work of thy hands</a:t>
            </a:r>
            <a:endParaRPr lang="en-AU" dirty="0">
              <a:solidFill>
                <a:srgbClr val="FF0000"/>
              </a:solidFill>
            </a:endParaRPr>
          </a:p>
        </p:txBody>
      </p:sp>
      <p:sp>
        <p:nvSpPr>
          <p:cNvPr id="90115" name="Rectangle 3"/>
          <p:cNvSpPr>
            <a:spLocks noGrp="1" noChangeArrowheads="1"/>
          </p:cNvSpPr>
          <p:nvPr>
            <p:ph type="subTitle" idx="1"/>
          </p:nvPr>
        </p:nvSpPr>
        <p:spPr>
          <a:xfrm>
            <a:off x="250825" y="908050"/>
            <a:ext cx="8713788" cy="5664222"/>
          </a:xfrm>
        </p:spPr>
        <p:txBody>
          <a:bodyPr/>
          <a:lstStyle/>
          <a:p>
            <a:pPr marL="533400" indent="-533400">
              <a:spcBef>
                <a:spcPts val="200"/>
              </a:spcBef>
            </a:pPr>
            <a:r>
              <a:rPr lang="en-AU" dirty="0" smtClean="0">
                <a:ln w="28575">
                  <a:solidFill>
                    <a:schemeClr val="tx1"/>
                  </a:solidFill>
                </a:ln>
                <a:solidFill>
                  <a:srgbClr val="FF0000"/>
                </a:solidFill>
              </a:rPr>
              <a:t>V. 8 </a:t>
            </a:r>
            <a:r>
              <a:rPr lang="en-AU" dirty="0" smtClean="0"/>
              <a:t>-</a:t>
            </a:r>
            <a:r>
              <a:rPr lang="en-AU" dirty="0" smtClean="0">
                <a:solidFill>
                  <a:srgbClr val="00FF00"/>
                </a:solidFill>
              </a:rPr>
              <a:t> “</a:t>
            </a:r>
            <a:r>
              <a:rPr lang="en-AU" dirty="0" err="1" smtClean="0">
                <a:solidFill>
                  <a:srgbClr val="00FF00"/>
                </a:solidFill>
              </a:rPr>
              <a:t>Rizpah</a:t>
            </a:r>
            <a:r>
              <a:rPr lang="en-AU" dirty="0" smtClean="0">
                <a:solidFill>
                  <a:srgbClr val="00FF00"/>
                </a:solidFill>
              </a:rPr>
              <a:t>” </a:t>
            </a:r>
            <a:r>
              <a:rPr lang="en-AU" dirty="0" smtClean="0"/>
              <a:t>– “coal, a hot stone”.</a:t>
            </a:r>
          </a:p>
          <a:p>
            <a:pPr marL="533400" indent="-533400">
              <a:spcBef>
                <a:spcPts val="200"/>
              </a:spcBef>
            </a:pPr>
            <a:r>
              <a:rPr lang="en-AU" dirty="0" smtClean="0">
                <a:solidFill>
                  <a:srgbClr val="00FF00"/>
                </a:solidFill>
              </a:rPr>
              <a:t>“</a:t>
            </a:r>
            <a:r>
              <a:rPr lang="en-AU" dirty="0" err="1" smtClean="0">
                <a:solidFill>
                  <a:srgbClr val="00FF00"/>
                </a:solidFill>
              </a:rPr>
              <a:t>Ahia</a:t>
            </a:r>
            <a:r>
              <a:rPr lang="en-AU" dirty="0" smtClean="0">
                <a:solidFill>
                  <a:srgbClr val="00FF00"/>
                </a:solidFill>
              </a:rPr>
              <a:t>” </a:t>
            </a:r>
            <a:r>
              <a:rPr lang="en-AU" dirty="0" smtClean="0"/>
              <a:t>– “the screamer”; i.e. a hawk or falcon. Cp. </a:t>
            </a:r>
            <a:r>
              <a:rPr lang="en-AU" dirty="0" smtClean="0">
                <a:ln w="28575">
                  <a:solidFill>
                    <a:schemeClr val="tx1"/>
                  </a:solidFill>
                </a:ln>
                <a:solidFill>
                  <a:srgbClr val="FF0000"/>
                </a:solidFill>
              </a:rPr>
              <a:t>V.10</a:t>
            </a:r>
            <a:r>
              <a:rPr lang="en-AU" dirty="0" smtClean="0"/>
              <a:t>.</a:t>
            </a:r>
          </a:p>
          <a:p>
            <a:pPr marL="533400" indent="-533400">
              <a:spcBef>
                <a:spcPts val="200"/>
              </a:spcBef>
            </a:pPr>
            <a:r>
              <a:rPr lang="en-AU" dirty="0" smtClean="0">
                <a:solidFill>
                  <a:srgbClr val="00FF00"/>
                </a:solidFill>
              </a:rPr>
              <a:t>“</a:t>
            </a:r>
            <a:r>
              <a:rPr lang="en-AU" dirty="0" err="1" smtClean="0">
                <a:solidFill>
                  <a:srgbClr val="00FF00"/>
                </a:solidFill>
              </a:rPr>
              <a:t>Armoni</a:t>
            </a:r>
            <a:r>
              <a:rPr lang="en-AU" dirty="0" smtClean="0">
                <a:solidFill>
                  <a:srgbClr val="00FF00"/>
                </a:solidFill>
              </a:rPr>
              <a:t>” </a:t>
            </a:r>
            <a:r>
              <a:rPr lang="en-AU" dirty="0" smtClean="0"/>
              <a:t>– “one of the palace”.</a:t>
            </a:r>
          </a:p>
          <a:p>
            <a:pPr marL="533400" indent="-533400">
              <a:spcBef>
                <a:spcPts val="200"/>
              </a:spcBef>
            </a:pPr>
            <a:r>
              <a:rPr lang="en-AU" dirty="0" smtClean="0">
                <a:solidFill>
                  <a:srgbClr val="00FF00"/>
                </a:solidFill>
              </a:rPr>
              <a:t>“</a:t>
            </a:r>
            <a:r>
              <a:rPr lang="en-AU" dirty="0" err="1" smtClean="0">
                <a:solidFill>
                  <a:srgbClr val="00FF00"/>
                </a:solidFill>
              </a:rPr>
              <a:t>Mephibosheth</a:t>
            </a:r>
            <a:r>
              <a:rPr lang="en-AU" dirty="0" smtClean="0">
                <a:solidFill>
                  <a:srgbClr val="00FF00"/>
                </a:solidFill>
              </a:rPr>
              <a:t>” </a:t>
            </a:r>
            <a:r>
              <a:rPr lang="en-AU" dirty="0" smtClean="0"/>
              <a:t>– “dispeller of shame” – not Jonathan’s son as in </a:t>
            </a:r>
            <a:r>
              <a:rPr lang="en-AU" dirty="0" smtClean="0">
                <a:ln w="28575">
                  <a:solidFill>
                    <a:schemeClr val="tx1"/>
                  </a:solidFill>
                </a:ln>
                <a:solidFill>
                  <a:srgbClr val="FF0000"/>
                </a:solidFill>
              </a:rPr>
              <a:t>V.7</a:t>
            </a:r>
            <a:r>
              <a:rPr lang="en-AU" dirty="0" smtClean="0"/>
              <a:t>.</a:t>
            </a:r>
          </a:p>
          <a:p>
            <a:pPr marL="533400" indent="-533400">
              <a:spcBef>
                <a:spcPts val="200"/>
              </a:spcBef>
            </a:pPr>
            <a:r>
              <a:rPr lang="en-AU" dirty="0" smtClean="0">
                <a:solidFill>
                  <a:srgbClr val="00FF00"/>
                </a:solidFill>
              </a:rPr>
              <a:t>“Michal” </a:t>
            </a:r>
            <a:r>
              <a:rPr lang="en-AU" dirty="0" smtClean="0"/>
              <a:t>– should read </a:t>
            </a:r>
            <a:r>
              <a:rPr lang="en-AU" dirty="0" smtClean="0">
                <a:solidFill>
                  <a:srgbClr val="00FF00"/>
                </a:solidFill>
              </a:rPr>
              <a:t>“</a:t>
            </a:r>
            <a:r>
              <a:rPr lang="en-AU" dirty="0" err="1" smtClean="0">
                <a:solidFill>
                  <a:srgbClr val="00FF00"/>
                </a:solidFill>
              </a:rPr>
              <a:t>Merab</a:t>
            </a:r>
            <a:r>
              <a:rPr lang="en-AU" dirty="0" smtClean="0">
                <a:solidFill>
                  <a:srgbClr val="00FF00"/>
                </a:solidFill>
              </a:rPr>
              <a:t>” </a:t>
            </a:r>
            <a:r>
              <a:rPr lang="en-AU" dirty="0" smtClean="0"/>
              <a:t>– “increase”. See </a:t>
            </a:r>
            <a:r>
              <a:rPr lang="en-AU" dirty="0" smtClean="0">
                <a:ln w="28575">
                  <a:solidFill>
                    <a:schemeClr val="tx1"/>
                  </a:solidFill>
                </a:ln>
                <a:solidFill>
                  <a:srgbClr val="FF0000"/>
                </a:solidFill>
              </a:rPr>
              <a:t>1 Sam. 18:19</a:t>
            </a:r>
            <a:r>
              <a:rPr lang="en-AU" dirty="0" smtClean="0"/>
              <a:t>. </a:t>
            </a:r>
            <a:r>
              <a:rPr lang="en-AU" dirty="0" err="1" smtClean="0">
                <a:solidFill>
                  <a:srgbClr val="FFFF00"/>
                </a:solidFill>
              </a:rPr>
              <a:t>Merab</a:t>
            </a:r>
            <a:r>
              <a:rPr lang="en-AU" dirty="0" smtClean="0">
                <a:solidFill>
                  <a:srgbClr val="FFFF00"/>
                </a:solidFill>
              </a:rPr>
              <a:t> and </a:t>
            </a:r>
            <a:r>
              <a:rPr lang="en-AU" dirty="0" err="1" smtClean="0">
                <a:solidFill>
                  <a:srgbClr val="FFFF00"/>
                </a:solidFill>
              </a:rPr>
              <a:t>Adriel</a:t>
            </a:r>
            <a:r>
              <a:rPr lang="en-AU" dirty="0" smtClean="0">
                <a:solidFill>
                  <a:srgbClr val="FFFF00"/>
                </a:solidFill>
              </a:rPr>
              <a:t> paid the price for Saul’s broken covenants.</a:t>
            </a:r>
            <a:endParaRPr lang="en-AU"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1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01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0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3714744" cy="1428736"/>
          </a:xfrm>
        </p:spPr>
        <p:txBody>
          <a:bodyPr/>
          <a:lstStyle/>
          <a:p>
            <a:pPr>
              <a:lnSpc>
                <a:spcPct val="90000"/>
              </a:lnSpc>
            </a:pPr>
            <a:r>
              <a:rPr lang="en-AU" sz="4400" dirty="0" err="1" smtClean="0"/>
              <a:t>Rizpah</a:t>
            </a:r>
            <a:r>
              <a:rPr lang="en-AU" dirty="0" smtClean="0"/>
              <a:t> – </a:t>
            </a:r>
            <a:br>
              <a:rPr lang="en-AU" dirty="0" smtClean="0"/>
            </a:br>
            <a:r>
              <a:rPr lang="en-AU" dirty="0" smtClean="0">
                <a:ln w="28575">
                  <a:solidFill>
                    <a:schemeClr val="tx1"/>
                  </a:solidFill>
                </a:ln>
                <a:solidFill>
                  <a:srgbClr val="FF0000"/>
                </a:solidFill>
                <a:effectLst/>
                <a:latin typeface="+mn-lt"/>
                <a:ea typeface="+mn-ea"/>
                <a:cs typeface="+mn-cs"/>
              </a:rPr>
              <a:t>2 Sam. 21:10</a:t>
            </a:r>
            <a:endParaRPr lang="en-AU" dirty="0">
              <a:ln w="28575">
                <a:solidFill>
                  <a:schemeClr val="tx1"/>
                </a:solidFill>
              </a:ln>
              <a:solidFill>
                <a:srgbClr val="FF0000"/>
              </a:solidFill>
              <a:effectLst/>
              <a:latin typeface="+mn-lt"/>
              <a:ea typeface="+mn-ea"/>
              <a:cs typeface="+mn-cs"/>
            </a:endParaRPr>
          </a:p>
        </p:txBody>
      </p:sp>
      <p:sp>
        <p:nvSpPr>
          <p:cNvPr id="90115" name="Rectangle 3"/>
          <p:cNvSpPr>
            <a:spLocks noGrp="1" noChangeArrowheads="1"/>
          </p:cNvSpPr>
          <p:nvPr>
            <p:ph type="subTitle" idx="1"/>
          </p:nvPr>
        </p:nvSpPr>
        <p:spPr>
          <a:xfrm>
            <a:off x="142845" y="1428736"/>
            <a:ext cx="3571899" cy="5072098"/>
          </a:xfrm>
        </p:spPr>
        <p:txBody>
          <a:bodyPr/>
          <a:lstStyle/>
          <a:p>
            <a:pPr marL="533400" indent="-533400">
              <a:lnSpc>
                <a:spcPct val="95000"/>
              </a:lnSpc>
            </a:pPr>
            <a:r>
              <a:rPr lang="en-AU" dirty="0" smtClean="0"/>
              <a:t>Her 6 month vigil beside the stakes.</a:t>
            </a:r>
          </a:p>
          <a:p>
            <a:pPr marL="533400" indent="-533400">
              <a:lnSpc>
                <a:spcPct val="95000"/>
              </a:lnSpc>
            </a:pPr>
            <a:r>
              <a:rPr lang="en-AU" dirty="0" smtClean="0"/>
              <a:t>On duty day and night.</a:t>
            </a:r>
          </a:p>
          <a:p>
            <a:pPr marL="533400" indent="-533400">
              <a:lnSpc>
                <a:spcPct val="95000"/>
              </a:lnSpc>
            </a:pPr>
            <a:r>
              <a:rPr lang="en-AU" dirty="0" smtClean="0"/>
              <a:t>David </a:t>
            </a:r>
            <a:r>
              <a:rPr lang="en-AU" dirty="0" err="1" smtClean="0"/>
              <a:t>acknow</a:t>
            </a:r>
            <a:r>
              <a:rPr lang="en-AU" dirty="0" smtClean="0"/>
              <a:t>-ledged her loyalty to Saul (like a vow of marriage).</a:t>
            </a:r>
            <a:endParaRPr lang="en-AU" dirty="0"/>
          </a:p>
        </p:txBody>
      </p:sp>
      <p:pic>
        <p:nvPicPr>
          <p:cNvPr id="6" name="Picture 5" descr="rizpah.jpg"/>
          <p:cNvPicPr>
            <a:picLocks noChangeAspect="1"/>
          </p:cNvPicPr>
          <p:nvPr/>
        </p:nvPicPr>
        <p:blipFill>
          <a:blip r:embed="rId2" cstate="print"/>
          <a:stretch>
            <a:fillRect/>
          </a:stretch>
        </p:blipFill>
        <p:spPr>
          <a:xfrm>
            <a:off x="3714744" y="-21377"/>
            <a:ext cx="5429256" cy="6879378"/>
          </a:xfrm>
          <a:prstGeom prst="rect">
            <a:avLst/>
          </a:prstGeom>
        </p:spPr>
      </p:pic>
      <p:sp>
        <p:nvSpPr>
          <p:cNvPr id="7" name="TextBox 6"/>
          <p:cNvSpPr txBox="1"/>
          <p:nvPr/>
        </p:nvSpPr>
        <p:spPr>
          <a:xfrm>
            <a:off x="5214942" y="-41565"/>
            <a:ext cx="3929058" cy="1569660"/>
          </a:xfrm>
          <a:prstGeom prst="rect">
            <a:avLst/>
          </a:prstGeom>
          <a:noFill/>
        </p:spPr>
        <p:txBody>
          <a:bodyPr wrap="square" rtlCol="0">
            <a:spAutoFit/>
          </a:bodyPr>
          <a:lstStyle/>
          <a:p>
            <a:pPr algn="r"/>
            <a:r>
              <a:rPr lang="en-AU" sz="3200" dirty="0" smtClean="0">
                <a:ln>
                  <a:solidFill>
                    <a:schemeClr val="bg1"/>
                  </a:solidFill>
                </a:ln>
                <a:solidFill>
                  <a:schemeClr val="tx2">
                    <a:lumMod val="75000"/>
                  </a:schemeClr>
                </a:solidFill>
                <a:latin typeface="Arial Black" pitchFamily="34" charset="0"/>
              </a:rPr>
              <a:t>Fateful events in </a:t>
            </a:r>
            <a:r>
              <a:rPr lang="en-AU" sz="3200" dirty="0" err="1" smtClean="0">
                <a:ln>
                  <a:solidFill>
                    <a:schemeClr val="bg1"/>
                  </a:solidFill>
                </a:ln>
                <a:solidFill>
                  <a:schemeClr val="tx2">
                    <a:lumMod val="75000"/>
                  </a:schemeClr>
                </a:solidFill>
                <a:latin typeface="Arial Black" pitchFamily="34" charset="0"/>
              </a:rPr>
              <a:t>Gibeah</a:t>
            </a:r>
            <a:r>
              <a:rPr lang="en-AU" sz="3200" dirty="0" smtClean="0">
                <a:ln>
                  <a:solidFill>
                    <a:schemeClr val="bg1"/>
                  </a:solidFill>
                </a:ln>
                <a:solidFill>
                  <a:schemeClr val="tx2">
                    <a:lumMod val="75000"/>
                  </a:schemeClr>
                </a:solidFill>
                <a:latin typeface="Arial Black" pitchFamily="34" charset="0"/>
              </a:rPr>
              <a:t> of Saul – </a:t>
            </a:r>
          </a:p>
          <a:p>
            <a:pPr algn="r"/>
            <a:r>
              <a:rPr lang="en-AU" sz="3200" dirty="0" smtClean="0">
                <a:ln>
                  <a:solidFill>
                    <a:schemeClr val="bg1"/>
                  </a:solidFill>
                </a:ln>
                <a:solidFill>
                  <a:srgbClr val="FF0000"/>
                </a:solidFill>
                <a:latin typeface="Arial Black" pitchFamily="34" charset="0"/>
              </a:rPr>
              <a:t>2 Sam. 21:6</a:t>
            </a:r>
            <a:endParaRPr lang="en-US" sz="3200" dirty="0">
              <a:ln>
                <a:solidFill>
                  <a:schemeClr val="bg1"/>
                </a:solidFill>
              </a:ln>
              <a:solidFill>
                <a:srgbClr val="FF0000"/>
              </a:solidFill>
              <a:latin typeface="Arial Black" pitchFamily="34" charset="0"/>
            </a:endParaRPr>
          </a:p>
        </p:txBody>
      </p:sp>
      <p:sp>
        <p:nvSpPr>
          <p:cNvPr id="8" name="TextBox 7"/>
          <p:cNvSpPr txBox="1"/>
          <p:nvPr/>
        </p:nvSpPr>
        <p:spPr>
          <a:xfrm>
            <a:off x="4929190" y="5500702"/>
            <a:ext cx="2857520" cy="1384995"/>
          </a:xfrm>
          <a:prstGeom prst="rect">
            <a:avLst/>
          </a:prstGeom>
          <a:noFill/>
        </p:spPr>
        <p:txBody>
          <a:bodyPr wrap="square" rtlCol="0">
            <a:spAutoFit/>
          </a:bodyPr>
          <a:lstStyle/>
          <a:p>
            <a:pPr algn="ctr"/>
            <a:r>
              <a:rPr lang="en-AU" sz="2800" dirty="0" smtClean="0">
                <a:ln>
                  <a:solidFill>
                    <a:schemeClr val="bg1"/>
                  </a:solidFill>
                </a:ln>
                <a:solidFill>
                  <a:srgbClr val="FFFF00"/>
                </a:solidFill>
                <a:latin typeface="Impact" pitchFamily="34" charset="0"/>
              </a:rPr>
              <a:t>Saul had never made a vow of marriage to her!</a:t>
            </a:r>
            <a:endParaRPr lang="en-US" sz="2800" dirty="0">
              <a:ln>
                <a:solidFill>
                  <a:schemeClr val="bg1"/>
                </a:solidFill>
              </a:ln>
              <a:solidFill>
                <a:srgbClr val="FFFF00"/>
              </a:solidFill>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1428736"/>
          </a:xfrm>
        </p:spPr>
        <p:txBody>
          <a:bodyPr/>
          <a:lstStyle/>
          <a:p>
            <a:pPr>
              <a:lnSpc>
                <a:spcPct val="90000"/>
              </a:lnSpc>
            </a:pPr>
            <a:r>
              <a:rPr lang="en-AU" sz="4400" dirty="0" smtClean="0"/>
              <a:t>The bones of Saul and Jonathan</a:t>
            </a:r>
            <a:r>
              <a:rPr lang="en-AU" dirty="0" smtClean="0"/>
              <a:t/>
            </a:r>
            <a:br>
              <a:rPr lang="en-AU" dirty="0" smtClean="0"/>
            </a:br>
            <a:r>
              <a:rPr lang="en-AU" dirty="0" smtClean="0">
                <a:ln w="28575">
                  <a:solidFill>
                    <a:schemeClr val="tx1"/>
                  </a:solidFill>
                </a:ln>
                <a:solidFill>
                  <a:srgbClr val="FF0000"/>
                </a:solidFill>
              </a:rPr>
              <a:t>2 Sam. 21:12-14</a:t>
            </a:r>
            <a:endParaRPr lang="en-AU" dirty="0">
              <a:ln w="28575">
                <a:solidFill>
                  <a:schemeClr val="tx1"/>
                </a:solidFill>
              </a:ln>
              <a:solidFill>
                <a:srgbClr val="FF0000"/>
              </a:solidFill>
            </a:endParaRPr>
          </a:p>
        </p:txBody>
      </p:sp>
      <p:sp>
        <p:nvSpPr>
          <p:cNvPr id="90115" name="Rectangle 3"/>
          <p:cNvSpPr>
            <a:spLocks noGrp="1" noChangeArrowheads="1"/>
          </p:cNvSpPr>
          <p:nvPr>
            <p:ph type="subTitle" idx="1"/>
          </p:nvPr>
        </p:nvSpPr>
        <p:spPr>
          <a:xfrm>
            <a:off x="250825" y="1428736"/>
            <a:ext cx="8713788" cy="4879989"/>
          </a:xfrm>
        </p:spPr>
        <p:txBody>
          <a:bodyPr/>
          <a:lstStyle/>
          <a:p>
            <a:r>
              <a:rPr lang="en-AU" dirty="0" smtClean="0">
                <a:solidFill>
                  <a:srgbClr val="FFFF00"/>
                </a:solidFill>
              </a:rPr>
              <a:t>History revisited </a:t>
            </a:r>
            <a:r>
              <a:rPr lang="en-AU" dirty="0" smtClean="0"/>
              <a:t>– David goes to </a:t>
            </a:r>
            <a:r>
              <a:rPr lang="en-AU" dirty="0" err="1" smtClean="0"/>
              <a:t>Jabesh-gilead</a:t>
            </a:r>
            <a:r>
              <a:rPr lang="en-AU" dirty="0" smtClean="0"/>
              <a:t> to collect the bones of Saul and Jonathan.</a:t>
            </a:r>
          </a:p>
          <a:p>
            <a:r>
              <a:rPr lang="en-AU" dirty="0" smtClean="0">
                <a:ln w="28575">
                  <a:solidFill>
                    <a:schemeClr val="tx1"/>
                  </a:solidFill>
                </a:ln>
                <a:solidFill>
                  <a:srgbClr val="FF0000"/>
                </a:solidFill>
              </a:rPr>
              <a:t>V.14</a:t>
            </a:r>
            <a:r>
              <a:rPr lang="en-AU" dirty="0" smtClean="0"/>
              <a:t> – </a:t>
            </a:r>
            <a:r>
              <a:rPr lang="en-AU" dirty="0" smtClean="0">
                <a:solidFill>
                  <a:srgbClr val="00FF00"/>
                </a:solidFill>
              </a:rPr>
              <a:t>“</a:t>
            </a:r>
            <a:r>
              <a:rPr lang="en-AU" dirty="0" err="1" smtClean="0">
                <a:solidFill>
                  <a:srgbClr val="00FF00"/>
                </a:solidFill>
              </a:rPr>
              <a:t>Zelah</a:t>
            </a:r>
            <a:r>
              <a:rPr lang="en-AU" dirty="0" smtClean="0">
                <a:solidFill>
                  <a:srgbClr val="00FF00"/>
                </a:solidFill>
              </a:rPr>
              <a:t>” </a:t>
            </a:r>
            <a:r>
              <a:rPr lang="en-AU" dirty="0" smtClean="0"/>
              <a:t>– “</a:t>
            </a:r>
            <a:r>
              <a:rPr lang="en-US" dirty="0" smtClean="0"/>
              <a:t>rib; side; halting”.</a:t>
            </a:r>
          </a:p>
          <a:p>
            <a:r>
              <a:rPr lang="en-AU" dirty="0" smtClean="0">
                <a:solidFill>
                  <a:srgbClr val="00FF00"/>
                </a:solidFill>
              </a:rPr>
              <a:t>“Kish” </a:t>
            </a:r>
            <a:r>
              <a:rPr lang="en-AU" dirty="0" smtClean="0"/>
              <a:t>– “a bow (as bent)” – Cp. </a:t>
            </a:r>
            <a:r>
              <a:rPr lang="en-AU" dirty="0" smtClean="0">
                <a:ln w="28575">
                  <a:solidFill>
                    <a:schemeClr val="tx1"/>
                  </a:solidFill>
                </a:ln>
                <a:solidFill>
                  <a:srgbClr val="FF0000"/>
                </a:solidFill>
              </a:rPr>
              <a:t>2 Sam. 1:18</a:t>
            </a:r>
            <a:r>
              <a:rPr lang="en-AU" dirty="0" smtClean="0"/>
              <a:t>.</a:t>
            </a:r>
          </a:p>
          <a:p>
            <a:r>
              <a:rPr lang="en-US" dirty="0" smtClean="0">
                <a:ln>
                  <a:solidFill>
                    <a:schemeClr val="tx1"/>
                  </a:solidFill>
                </a:ln>
                <a:solidFill>
                  <a:srgbClr val="FF3399"/>
                </a:solidFill>
              </a:rPr>
              <a:t>Roth.</a:t>
            </a:r>
            <a:r>
              <a:rPr lang="en-US" dirty="0" smtClean="0">
                <a:ln>
                  <a:solidFill>
                    <a:schemeClr val="tx1"/>
                  </a:solidFill>
                </a:ln>
              </a:rPr>
              <a:t> </a:t>
            </a:r>
            <a:r>
              <a:rPr lang="en-US" dirty="0" smtClean="0"/>
              <a:t>– </a:t>
            </a:r>
            <a:r>
              <a:rPr lang="en-US" dirty="0" smtClean="0">
                <a:solidFill>
                  <a:srgbClr val="FFFF00"/>
                </a:solidFill>
                <a:latin typeface="Bookman Old Style" pitchFamily="18" charset="0"/>
              </a:rPr>
              <a:t>“and God suffered himself to be entreated for the land, after this.”</a:t>
            </a:r>
            <a:endParaRPr lang="en-AU" dirty="0" smtClean="0">
              <a:solidFill>
                <a:srgbClr val="FFFF00"/>
              </a:solidFill>
              <a:latin typeface="Bookman Old Style" pitchFamily="18" charset="0"/>
            </a:endParaRP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3"/>
          </p:nvPr>
        </p:nvSpPr>
        <p:spPr>
          <a:xfrm>
            <a:off x="79813" y="6429396"/>
            <a:ext cx="2714644" cy="428604"/>
          </a:xfrm>
        </p:spPr>
        <p:txBody>
          <a:bodyPr/>
          <a:lstStyle/>
          <a:p>
            <a:r>
              <a:rPr lang="en-AU" dirty="0" err="1" smtClean="0"/>
              <a:t>Gibeah</a:t>
            </a:r>
            <a:r>
              <a:rPr lang="en-AU" dirty="0" smtClean="0"/>
              <a:t> of Saul</a:t>
            </a:r>
            <a:endParaRPr lang="en-AU" dirty="0"/>
          </a:p>
        </p:txBody>
      </p:sp>
      <p:sp>
        <p:nvSpPr>
          <p:cNvPr id="36867" name="Rectangle 3"/>
          <p:cNvSpPr>
            <a:spLocks noGrp="1" noChangeArrowheads="1"/>
          </p:cNvSpPr>
          <p:nvPr>
            <p:ph type="subTitle" idx="1"/>
          </p:nvPr>
        </p:nvSpPr>
        <p:spPr>
          <a:xfrm>
            <a:off x="2124075" y="769934"/>
            <a:ext cx="4679950" cy="2159000"/>
          </a:xfrm>
        </p:spPr>
        <p:txBody>
          <a:bodyPr/>
          <a:lstStyle/>
          <a:p>
            <a:pPr marL="0" indent="0" algn="ctr">
              <a:lnSpc>
                <a:spcPct val="95000"/>
              </a:lnSpc>
              <a:buFont typeface="Wingdings" pitchFamily="2" charset="2"/>
              <a:buNone/>
            </a:pPr>
            <a:r>
              <a:rPr lang="en-AU" sz="7200" dirty="0">
                <a:ln>
                  <a:solidFill>
                    <a:schemeClr val="tx1"/>
                  </a:solidFill>
                </a:ln>
                <a:solidFill>
                  <a:srgbClr val="FF0066"/>
                </a:solidFill>
                <a:effectLst>
                  <a:outerShdw blurRad="38100" dist="38100" dir="2700000" algn="tl">
                    <a:srgbClr val="FFFFFF"/>
                  </a:outerShdw>
                </a:effectLst>
                <a:latin typeface="Monotype Corsiva" pitchFamily="66" charset="0"/>
              </a:rPr>
              <a:t>Next Study</a:t>
            </a:r>
          </a:p>
          <a:p>
            <a:pPr marL="0" indent="0" algn="ctr">
              <a:lnSpc>
                <a:spcPct val="95000"/>
              </a:lnSpc>
              <a:buFont typeface="Wingdings" pitchFamily="2" charset="2"/>
              <a:buNone/>
            </a:pPr>
            <a:r>
              <a:rPr lang="en-AU" sz="4800" dirty="0">
                <a:ln>
                  <a:solidFill>
                    <a:schemeClr val="tx1"/>
                  </a:solidFill>
                </a:ln>
                <a:solidFill>
                  <a:srgbClr val="FF0066"/>
                </a:solidFill>
                <a:effectLst>
                  <a:outerShdw blurRad="38100" dist="38100" dir="2700000" algn="tl">
                    <a:srgbClr val="FFFFFF"/>
                  </a:outerShdw>
                </a:effectLst>
                <a:latin typeface="Monotype Corsiva" pitchFamily="66" charset="0"/>
              </a:rPr>
              <a:t>(God willing)</a:t>
            </a:r>
          </a:p>
        </p:txBody>
      </p:sp>
      <p:sp>
        <p:nvSpPr>
          <p:cNvPr id="36869" name="Rectangle 5"/>
          <p:cNvSpPr>
            <a:spLocks noChangeArrowheads="1"/>
          </p:cNvSpPr>
          <p:nvPr/>
        </p:nvSpPr>
        <p:spPr bwMode="auto">
          <a:xfrm>
            <a:off x="428596" y="3214686"/>
            <a:ext cx="8215370" cy="2308324"/>
          </a:xfrm>
          <a:prstGeom prst="rect">
            <a:avLst/>
          </a:prstGeom>
          <a:noFill/>
          <a:ln w="9525">
            <a:noFill/>
            <a:miter lim="800000"/>
            <a:headEnd/>
            <a:tailEnd/>
          </a:ln>
          <a:effectLst/>
        </p:spPr>
        <p:txBody>
          <a:bodyPr wrap="square">
            <a:spAutoFit/>
          </a:bodyPr>
          <a:lstStyle/>
          <a:p>
            <a:pPr algn="ctr">
              <a:spcBef>
                <a:spcPct val="50000"/>
              </a:spcBef>
            </a:pPr>
            <a:r>
              <a:rPr lang="en-US" sz="4800" dirty="0">
                <a:solidFill>
                  <a:srgbClr val="FFFF00"/>
                </a:solidFill>
                <a:latin typeface="Arial Black" pitchFamily="34" charset="0"/>
              </a:rPr>
              <a:t>Study </a:t>
            </a:r>
            <a:r>
              <a:rPr lang="en-US" sz="4800" dirty="0" smtClean="0">
                <a:solidFill>
                  <a:srgbClr val="FFFF00"/>
                </a:solidFill>
                <a:latin typeface="Arial Black" pitchFamily="34" charset="0"/>
              </a:rPr>
              <a:t>5 </a:t>
            </a:r>
            <a:r>
              <a:rPr lang="en-US" sz="4800" dirty="0">
                <a:solidFill>
                  <a:srgbClr val="FFFF00"/>
                </a:solidFill>
                <a:latin typeface="Arial Black" pitchFamily="34" charset="0"/>
              </a:rPr>
              <a:t>– </a:t>
            </a:r>
            <a:r>
              <a:rPr lang="en-US" sz="4800" dirty="0" smtClean="0">
                <a:solidFill>
                  <a:srgbClr val="FFFF00"/>
                </a:solidFill>
                <a:latin typeface="Arial Black" pitchFamily="34" charset="0"/>
              </a:rPr>
              <a:t>“O Israel, thou hast destroyed thyself”</a:t>
            </a:r>
            <a:endParaRPr lang="en-AU" sz="4800"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765175"/>
          </a:xfrm>
        </p:spPr>
        <p:txBody>
          <a:bodyPr/>
          <a:lstStyle/>
          <a:p>
            <a:r>
              <a:rPr lang="en-AU" dirty="0"/>
              <a:t>… </a:t>
            </a:r>
            <a:r>
              <a:rPr lang="en-AU" dirty="0">
                <a:solidFill>
                  <a:srgbClr val="FF0000"/>
                </a:solidFill>
              </a:rPr>
              <a:t>….</a:t>
            </a:r>
          </a:p>
        </p:txBody>
      </p:sp>
      <p:sp>
        <p:nvSpPr>
          <p:cNvPr id="90115" name="Rectangle 3"/>
          <p:cNvSpPr>
            <a:spLocks noGrp="1" noChangeArrowheads="1"/>
          </p:cNvSpPr>
          <p:nvPr>
            <p:ph type="subTitle" idx="1"/>
          </p:nvPr>
        </p:nvSpPr>
        <p:spPr>
          <a:xfrm>
            <a:off x="250825" y="908050"/>
            <a:ext cx="8713788" cy="5400675"/>
          </a:xfrm>
        </p:spPr>
        <p:txBody>
          <a:bodyPr/>
          <a:lstStyle/>
          <a:p>
            <a:pPr marL="533400" indent="-533400">
              <a:lnSpc>
                <a:spcPct val="95000"/>
              </a:lnSpc>
            </a:pPr>
            <a:r>
              <a:rPr lang="en-AU"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857232"/>
          </a:xfrm>
        </p:spPr>
        <p:txBody>
          <a:bodyPr/>
          <a:lstStyle/>
          <a:p>
            <a:r>
              <a:rPr lang="en-AU" sz="4400" dirty="0" smtClean="0"/>
              <a:t>Response to the Signs</a:t>
            </a:r>
            <a:endParaRPr lang="en-AU" sz="4400" dirty="0">
              <a:solidFill>
                <a:srgbClr val="FF0000"/>
              </a:solidFill>
            </a:endParaRPr>
          </a:p>
        </p:txBody>
      </p:sp>
      <p:sp>
        <p:nvSpPr>
          <p:cNvPr id="90115" name="Rectangle 3"/>
          <p:cNvSpPr>
            <a:spLocks noGrp="1" noChangeArrowheads="1"/>
          </p:cNvSpPr>
          <p:nvPr>
            <p:ph type="subTitle" idx="1"/>
          </p:nvPr>
        </p:nvSpPr>
        <p:spPr>
          <a:xfrm>
            <a:off x="160494" y="908050"/>
            <a:ext cx="8929718" cy="5521346"/>
          </a:xfrm>
        </p:spPr>
        <p:txBody>
          <a:bodyPr/>
          <a:lstStyle/>
          <a:p>
            <a:pPr marL="533400" indent="-533400">
              <a:lnSpc>
                <a:spcPct val="95000"/>
              </a:lnSpc>
            </a:pPr>
            <a:r>
              <a:rPr lang="en-AU" dirty="0" smtClean="0">
                <a:ln w="28575">
                  <a:solidFill>
                    <a:schemeClr val="tx1"/>
                  </a:solidFill>
                </a:ln>
                <a:solidFill>
                  <a:srgbClr val="FF0000"/>
                </a:solidFill>
              </a:rPr>
              <a:t>V. 8 </a:t>
            </a:r>
            <a:r>
              <a:rPr lang="en-AU" dirty="0" smtClean="0">
                <a:solidFill>
                  <a:srgbClr val="00FF00"/>
                </a:solidFill>
              </a:rPr>
              <a:t>- "</a:t>
            </a:r>
            <a:r>
              <a:rPr lang="en-AU" dirty="0" err="1" smtClean="0">
                <a:solidFill>
                  <a:srgbClr val="00FF00"/>
                </a:solidFill>
              </a:rPr>
              <a:t>Gilgal</a:t>
            </a:r>
            <a:r>
              <a:rPr lang="en-AU" dirty="0" smtClean="0">
                <a:solidFill>
                  <a:srgbClr val="00FF00"/>
                </a:solidFill>
              </a:rPr>
              <a:t>" </a:t>
            </a:r>
            <a:r>
              <a:rPr lang="en-AU" dirty="0" smtClean="0"/>
              <a:t>- wheel, rolling. Memorialised the rolling away of the reproach of Egypt - </a:t>
            </a:r>
            <a:r>
              <a:rPr lang="en-AU" dirty="0" smtClean="0">
                <a:ln w="28575">
                  <a:solidFill>
                    <a:schemeClr val="tx1"/>
                  </a:solidFill>
                </a:ln>
                <a:solidFill>
                  <a:srgbClr val="FF0000"/>
                </a:solidFill>
              </a:rPr>
              <a:t>Josh. 5:9</a:t>
            </a:r>
            <a:r>
              <a:rPr lang="en-AU" dirty="0" smtClean="0"/>
              <a:t>.</a:t>
            </a:r>
          </a:p>
          <a:p>
            <a:pPr marL="533400" indent="-533400">
              <a:lnSpc>
                <a:spcPct val="95000"/>
              </a:lnSpc>
            </a:pPr>
            <a:r>
              <a:rPr lang="en-AU" dirty="0" smtClean="0">
                <a:solidFill>
                  <a:srgbClr val="00FF00"/>
                </a:solidFill>
              </a:rPr>
              <a:t>"to offer" </a:t>
            </a:r>
            <a:r>
              <a:rPr lang="en-AU" dirty="0" smtClean="0"/>
              <a:t>- Saul was king, not priest. He needed Samuel to come and officiate.</a:t>
            </a:r>
          </a:p>
          <a:p>
            <a:pPr marL="533400" indent="-533400">
              <a:lnSpc>
                <a:spcPct val="95000"/>
              </a:lnSpc>
            </a:pPr>
            <a:r>
              <a:rPr lang="en-AU" dirty="0" smtClean="0">
                <a:solidFill>
                  <a:srgbClr val="00FF00"/>
                </a:solidFill>
              </a:rPr>
              <a:t>"burnt offerings" </a:t>
            </a:r>
            <a:r>
              <a:rPr lang="en-AU" dirty="0" smtClean="0"/>
              <a:t>- Symbolising dedication, mentally, morally and physically - </a:t>
            </a:r>
            <a:r>
              <a:rPr lang="en-AU" dirty="0" smtClean="0">
                <a:ln w="28575">
                  <a:solidFill>
                    <a:schemeClr val="tx1"/>
                  </a:solidFill>
                </a:ln>
                <a:solidFill>
                  <a:srgbClr val="FF0000"/>
                </a:solidFill>
              </a:rPr>
              <a:t>Lev. 1:8-9</a:t>
            </a:r>
            <a:r>
              <a:rPr lang="en-AU" dirty="0" smtClean="0"/>
              <a:t>.</a:t>
            </a:r>
          </a:p>
          <a:p>
            <a:pPr marL="533400" indent="-533400">
              <a:lnSpc>
                <a:spcPct val="95000"/>
              </a:lnSpc>
            </a:pPr>
            <a:r>
              <a:rPr lang="en-AU" dirty="0" smtClean="0">
                <a:solidFill>
                  <a:srgbClr val="00FF00"/>
                </a:solidFill>
              </a:rPr>
              <a:t>"peace offerings" </a:t>
            </a:r>
            <a:r>
              <a:rPr lang="en-AU" dirty="0" smtClean="0"/>
              <a:t>- Symbolising fellowship, thanksgiving, keeping of vows and voluntary service - </a:t>
            </a:r>
            <a:r>
              <a:rPr lang="en-AU" dirty="0" smtClean="0">
                <a:ln w="28575">
                  <a:solidFill>
                    <a:schemeClr val="tx1"/>
                  </a:solidFill>
                </a:ln>
                <a:solidFill>
                  <a:srgbClr val="FF0000"/>
                </a:solidFill>
              </a:rPr>
              <a:t>Lev. 7:11-18</a:t>
            </a:r>
            <a:r>
              <a:rPr lang="en-AU" dirty="0" smtClean="0"/>
              <a:t>.</a:t>
            </a:r>
            <a:endParaRPr lang="en-AU"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53788"/>
            <a:ext cx="9144000" cy="928670"/>
          </a:xfrm>
        </p:spPr>
        <p:txBody>
          <a:bodyPr/>
          <a:lstStyle/>
          <a:p>
            <a:r>
              <a:rPr lang="en-AU" sz="4400" dirty="0" smtClean="0"/>
              <a:t>Seven Days of Faithfulness</a:t>
            </a:r>
            <a:endParaRPr lang="en-AU" sz="4400" dirty="0">
              <a:solidFill>
                <a:srgbClr val="FF0000"/>
              </a:solidFill>
            </a:endParaRPr>
          </a:p>
        </p:txBody>
      </p:sp>
      <p:sp>
        <p:nvSpPr>
          <p:cNvPr id="90115" name="Rectangle 3"/>
          <p:cNvSpPr>
            <a:spLocks noGrp="1" noChangeArrowheads="1"/>
          </p:cNvSpPr>
          <p:nvPr>
            <p:ph type="subTitle" idx="1"/>
          </p:nvPr>
        </p:nvSpPr>
        <p:spPr>
          <a:xfrm>
            <a:off x="287368" y="1049341"/>
            <a:ext cx="8713788" cy="5380055"/>
          </a:xfrm>
        </p:spPr>
        <p:txBody>
          <a:bodyPr/>
          <a:lstStyle/>
          <a:p>
            <a:pPr marL="631825" indent="-631825">
              <a:lnSpc>
                <a:spcPct val="95000"/>
              </a:lnSpc>
            </a:pPr>
            <a:r>
              <a:rPr lang="en-AU" dirty="0" smtClean="0">
                <a:ln w="28575">
                  <a:solidFill>
                    <a:schemeClr val="tx1"/>
                  </a:solidFill>
                </a:ln>
                <a:solidFill>
                  <a:srgbClr val="FF0000"/>
                </a:solidFill>
              </a:rPr>
              <a:t>V. 8 </a:t>
            </a:r>
            <a:r>
              <a:rPr lang="en-AU" dirty="0" smtClean="0"/>
              <a:t>- </a:t>
            </a:r>
            <a:r>
              <a:rPr lang="en-AU" dirty="0" smtClean="0">
                <a:solidFill>
                  <a:srgbClr val="00FF00"/>
                </a:solidFill>
              </a:rPr>
              <a:t>"seven days" </a:t>
            </a:r>
            <a:r>
              <a:rPr lang="en-AU" dirty="0" smtClean="0"/>
              <a:t>- 7 is the covenant number. Saul's success lay in keeping covenant until the appointed day.</a:t>
            </a:r>
          </a:p>
          <a:p>
            <a:pPr marL="631825" indent="-631825">
              <a:lnSpc>
                <a:spcPct val="95000"/>
              </a:lnSpc>
            </a:pPr>
            <a:r>
              <a:rPr lang="en-AU" dirty="0" smtClean="0">
                <a:solidFill>
                  <a:srgbClr val="00FF00"/>
                </a:solidFill>
              </a:rPr>
              <a:t>"shalt thou tarry" </a:t>
            </a:r>
            <a:r>
              <a:rPr lang="en-AU" dirty="0" smtClean="0"/>
              <a:t>- </a:t>
            </a:r>
            <a:r>
              <a:rPr lang="en-AU" i="1" dirty="0" err="1" smtClean="0"/>
              <a:t>yachal</a:t>
            </a:r>
            <a:r>
              <a:rPr lang="en-AU" dirty="0" smtClean="0"/>
              <a:t> - wait; be patient, hope.</a:t>
            </a:r>
          </a:p>
          <a:p>
            <a:pPr marL="631825" indent="-631825">
              <a:lnSpc>
                <a:spcPct val="95000"/>
              </a:lnSpc>
            </a:pPr>
            <a:r>
              <a:rPr lang="en-AU" dirty="0" smtClean="0">
                <a:solidFill>
                  <a:srgbClr val="00FF00"/>
                </a:solidFill>
              </a:rPr>
              <a:t>"till I come" </a:t>
            </a:r>
            <a:r>
              <a:rPr lang="en-AU" dirty="0" smtClean="0"/>
              <a:t>- Promise of return - </a:t>
            </a:r>
            <a:r>
              <a:rPr lang="en-AU" dirty="0" smtClean="0">
                <a:ln w="28575">
                  <a:solidFill>
                    <a:schemeClr val="tx1"/>
                  </a:solidFill>
                </a:ln>
                <a:solidFill>
                  <a:srgbClr val="FF0000"/>
                </a:solidFill>
              </a:rPr>
              <a:t>Luke 19:13; Rev. 2:25</a:t>
            </a:r>
            <a:r>
              <a:rPr lang="en-AU" dirty="0" smtClean="0"/>
              <a:t>.</a:t>
            </a:r>
          </a:p>
          <a:p>
            <a:pPr marL="631825" indent="-631825">
              <a:lnSpc>
                <a:spcPct val="95000"/>
              </a:lnSpc>
            </a:pPr>
            <a:r>
              <a:rPr lang="en-AU" dirty="0" smtClean="0">
                <a:solidFill>
                  <a:srgbClr val="00FF00"/>
                </a:solidFill>
              </a:rPr>
              <a:t>"</a:t>
            </a:r>
            <a:r>
              <a:rPr lang="en-AU" dirty="0" err="1" smtClean="0">
                <a:solidFill>
                  <a:srgbClr val="00FF00"/>
                </a:solidFill>
              </a:rPr>
              <a:t>shew</a:t>
            </a:r>
            <a:r>
              <a:rPr lang="en-AU" dirty="0" smtClean="0">
                <a:solidFill>
                  <a:srgbClr val="00FF00"/>
                </a:solidFill>
              </a:rPr>
              <a:t>" </a:t>
            </a:r>
            <a:r>
              <a:rPr lang="en-AU" dirty="0" smtClean="0"/>
              <a:t>- </a:t>
            </a:r>
            <a:r>
              <a:rPr lang="en-AU" i="1" dirty="0" err="1" smtClean="0"/>
              <a:t>yada</a:t>
            </a:r>
            <a:r>
              <a:rPr lang="en-AU" dirty="0" smtClean="0"/>
              <a:t> - to know.</a:t>
            </a:r>
          </a:p>
          <a:p>
            <a:pPr marL="631825" indent="-631825">
              <a:lnSpc>
                <a:spcPct val="95000"/>
              </a:lnSpc>
            </a:pPr>
            <a:r>
              <a:rPr lang="en-AU" dirty="0" smtClean="0">
                <a:solidFill>
                  <a:srgbClr val="00FFFF"/>
                </a:solidFill>
              </a:rPr>
              <a:t>Roth.</a:t>
            </a:r>
            <a:r>
              <a:rPr lang="en-AU" dirty="0" smtClean="0"/>
              <a:t> - </a:t>
            </a:r>
            <a:r>
              <a:rPr lang="en-AU" dirty="0" smtClean="0">
                <a:solidFill>
                  <a:srgbClr val="FFFF00"/>
                </a:solidFill>
                <a:latin typeface="Bookman Old Style" pitchFamily="18" charset="0"/>
              </a:rPr>
              <a:t>"…then will I let thee know what thou shalt do."</a:t>
            </a:r>
            <a:endParaRPr lang="en-AU" dirty="0">
              <a:solidFill>
                <a:srgbClr val="FFFF00"/>
              </a:solidFill>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11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011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011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0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190389"/>
            <a:ext cx="9144000" cy="765175"/>
          </a:xfrm>
        </p:spPr>
        <p:txBody>
          <a:bodyPr/>
          <a:lstStyle/>
          <a:p>
            <a:r>
              <a:rPr lang="en-AU" sz="4400" dirty="0" smtClean="0"/>
              <a:t>Saul given another heart</a:t>
            </a:r>
            <a:endParaRPr lang="en-AU" sz="4400" dirty="0">
              <a:solidFill>
                <a:srgbClr val="FF0000"/>
              </a:solidFill>
            </a:endParaRPr>
          </a:p>
        </p:txBody>
      </p:sp>
      <p:sp>
        <p:nvSpPr>
          <p:cNvPr id="90115" name="Rectangle 3"/>
          <p:cNvSpPr>
            <a:spLocks noGrp="1" noChangeArrowheads="1"/>
          </p:cNvSpPr>
          <p:nvPr>
            <p:ph type="subTitle" idx="1"/>
          </p:nvPr>
        </p:nvSpPr>
        <p:spPr>
          <a:xfrm>
            <a:off x="214282" y="1028721"/>
            <a:ext cx="8713788" cy="5257799"/>
          </a:xfrm>
        </p:spPr>
        <p:txBody>
          <a:bodyPr/>
          <a:lstStyle/>
          <a:p>
            <a:pPr marL="533400" indent="-533400">
              <a:lnSpc>
                <a:spcPct val="95000"/>
              </a:lnSpc>
            </a:pPr>
            <a:r>
              <a:rPr lang="en-AU" dirty="0" smtClean="0">
                <a:ln w="28575">
                  <a:solidFill>
                    <a:schemeClr val="tx1"/>
                  </a:solidFill>
                </a:ln>
                <a:solidFill>
                  <a:srgbClr val="FF0000"/>
                </a:solidFill>
              </a:rPr>
              <a:t>1 Sam. 10:9 </a:t>
            </a:r>
            <a:r>
              <a:rPr lang="en-AU" dirty="0" smtClean="0"/>
              <a:t>-</a:t>
            </a:r>
            <a:r>
              <a:rPr lang="en-AU" dirty="0" smtClean="0">
                <a:solidFill>
                  <a:srgbClr val="FF0000"/>
                </a:solidFill>
              </a:rPr>
              <a:t> </a:t>
            </a:r>
            <a:r>
              <a:rPr lang="en-AU" dirty="0" smtClean="0">
                <a:solidFill>
                  <a:srgbClr val="00FF00"/>
                </a:solidFill>
              </a:rPr>
              <a:t>"God </a:t>
            </a:r>
            <a:r>
              <a:rPr lang="en-AU" u="sng" dirty="0" smtClean="0">
                <a:solidFill>
                  <a:srgbClr val="00FF00"/>
                </a:solidFill>
              </a:rPr>
              <a:t>gave</a:t>
            </a:r>
            <a:r>
              <a:rPr lang="en-AU" dirty="0" smtClean="0">
                <a:solidFill>
                  <a:srgbClr val="00FF00"/>
                </a:solidFill>
              </a:rPr>
              <a:t> him another heart"</a:t>
            </a:r>
            <a:r>
              <a:rPr lang="en-AU" dirty="0" smtClean="0"/>
              <a:t> - </a:t>
            </a:r>
            <a:r>
              <a:rPr lang="en-AU" i="1" dirty="0" err="1" smtClean="0"/>
              <a:t>haphak</a:t>
            </a:r>
            <a:r>
              <a:rPr lang="en-AU" dirty="0" smtClean="0"/>
              <a:t> - to turn about. </a:t>
            </a:r>
            <a:r>
              <a:rPr lang="en-AU" dirty="0" err="1" smtClean="0">
                <a:ln>
                  <a:solidFill>
                    <a:schemeClr val="tx1"/>
                  </a:solidFill>
                </a:ln>
                <a:solidFill>
                  <a:srgbClr val="FF66FF"/>
                </a:solidFill>
              </a:rPr>
              <a:t>Ygs</a:t>
            </a:r>
            <a:r>
              <a:rPr lang="en-AU" dirty="0" smtClean="0">
                <a:ln>
                  <a:solidFill>
                    <a:schemeClr val="tx1"/>
                  </a:solidFill>
                </a:ln>
                <a:solidFill>
                  <a:srgbClr val="FF66FF"/>
                </a:solidFill>
              </a:rPr>
              <a:t>. Lit. </a:t>
            </a:r>
            <a:r>
              <a:rPr lang="en-AU" dirty="0" smtClean="0"/>
              <a:t>- </a:t>
            </a:r>
            <a:r>
              <a:rPr lang="en-AU" dirty="0" smtClean="0">
                <a:solidFill>
                  <a:srgbClr val="FFFF00"/>
                </a:solidFill>
                <a:latin typeface="Bookman Old Style" pitchFamily="18" charset="0"/>
              </a:rPr>
              <a:t>"God </a:t>
            </a:r>
            <a:r>
              <a:rPr lang="en-AU" dirty="0" err="1" smtClean="0">
                <a:solidFill>
                  <a:srgbClr val="FFFF00"/>
                </a:solidFill>
                <a:latin typeface="Bookman Old Style" pitchFamily="18" charset="0"/>
              </a:rPr>
              <a:t>turneth</a:t>
            </a:r>
            <a:r>
              <a:rPr lang="en-AU" dirty="0" smtClean="0">
                <a:solidFill>
                  <a:srgbClr val="FFFF00"/>
                </a:solidFill>
                <a:latin typeface="Bookman Old Style" pitchFamily="18" charset="0"/>
              </a:rPr>
              <a:t> to him another heart." </a:t>
            </a:r>
          </a:p>
          <a:p>
            <a:pPr marL="533400" indent="-533400">
              <a:lnSpc>
                <a:spcPct val="95000"/>
              </a:lnSpc>
            </a:pPr>
            <a:r>
              <a:rPr lang="en-AU" dirty="0" smtClean="0">
                <a:ln w="28575">
                  <a:solidFill>
                    <a:schemeClr val="tx1"/>
                  </a:solidFill>
                </a:ln>
                <a:solidFill>
                  <a:srgbClr val="FF0000"/>
                </a:solidFill>
              </a:rPr>
              <a:t>V. 11 </a:t>
            </a:r>
            <a:r>
              <a:rPr lang="en-AU" dirty="0" smtClean="0"/>
              <a:t>-</a:t>
            </a:r>
            <a:r>
              <a:rPr lang="en-AU" dirty="0" smtClean="0">
                <a:solidFill>
                  <a:srgbClr val="00FF00"/>
                </a:solidFill>
              </a:rPr>
              <a:t> "What is this that is come unto the son of Kish" </a:t>
            </a:r>
            <a:r>
              <a:rPr lang="en-AU" dirty="0" smtClean="0"/>
              <a:t>- Clearly Saul was not known for his inclination to spiritual things. He was not a Bible student.</a:t>
            </a:r>
          </a:p>
          <a:p>
            <a:pPr marL="533400" indent="-533400">
              <a:lnSpc>
                <a:spcPct val="95000"/>
              </a:lnSpc>
            </a:pPr>
            <a:r>
              <a:rPr lang="en-AU" dirty="0" smtClean="0">
                <a:solidFill>
                  <a:srgbClr val="00FF00"/>
                </a:solidFill>
              </a:rPr>
              <a:t>"Is Saul also among the prophets" </a:t>
            </a:r>
            <a:r>
              <a:rPr lang="en-AU" dirty="0" smtClean="0"/>
              <a:t>- </a:t>
            </a:r>
            <a:r>
              <a:rPr lang="en-AU" dirty="0" smtClean="0">
                <a:solidFill>
                  <a:srgbClr val="FFC000"/>
                </a:solidFill>
              </a:rPr>
              <a:t>Roth.</a:t>
            </a:r>
            <a:r>
              <a:rPr lang="en-AU" dirty="0" smtClean="0"/>
              <a:t> </a:t>
            </a:r>
            <a:r>
              <a:rPr lang="en-AU" dirty="0" smtClean="0">
                <a:solidFill>
                  <a:srgbClr val="FFFF00"/>
                </a:solidFill>
                <a:latin typeface="Bookman Old Style" pitchFamily="18" charset="0"/>
              </a:rPr>
              <a:t>- "Is, even Saul, among the prophets?" </a:t>
            </a:r>
            <a:r>
              <a:rPr lang="en-AU" dirty="0" smtClean="0"/>
              <a:t>Repeated - </a:t>
            </a:r>
            <a:r>
              <a:rPr lang="en-AU" dirty="0" smtClean="0">
                <a:ln w="28575">
                  <a:solidFill>
                    <a:schemeClr val="tx1"/>
                  </a:solidFill>
                </a:ln>
                <a:solidFill>
                  <a:srgbClr val="FF0000"/>
                </a:solidFill>
              </a:rPr>
              <a:t>V. 12</a:t>
            </a:r>
            <a:r>
              <a:rPr lang="en-AU" dirty="0" smtClean="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5" name="Title 4"/>
          <p:cNvSpPr>
            <a:spLocks noGrp="1"/>
          </p:cNvSpPr>
          <p:nvPr>
            <p:ph type="ctrTitle" sz="quarter"/>
          </p:nvPr>
        </p:nvSpPr>
        <p:spPr>
          <a:xfrm>
            <a:off x="0" y="98332"/>
            <a:ext cx="9142413" cy="928670"/>
          </a:xfrm>
        </p:spPr>
        <p:txBody>
          <a:bodyPr/>
          <a:lstStyle/>
          <a:p>
            <a:r>
              <a:rPr lang="en-AU" sz="4400" dirty="0" smtClean="0"/>
              <a:t>The failure of Saul's leadership</a:t>
            </a:r>
            <a:endParaRPr lang="en-AU" sz="4400" dirty="0"/>
          </a:p>
        </p:txBody>
      </p:sp>
      <p:sp>
        <p:nvSpPr>
          <p:cNvPr id="7" name="TextBox 6"/>
          <p:cNvSpPr txBox="1"/>
          <p:nvPr/>
        </p:nvSpPr>
        <p:spPr>
          <a:xfrm>
            <a:off x="357158" y="1119263"/>
            <a:ext cx="8429684" cy="4524315"/>
          </a:xfrm>
          <a:prstGeom prst="rect">
            <a:avLst/>
          </a:prstGeom>
          <a:noFill/>
        </p:spPr>
        <p:txBody>
          <a:bodyPr wrap="square" rtlCol="0">
            <a:spAutoFit/>
          </a:bodyPr>
          <a:lstStyle/>
          <a:p>
            <a:pPr algn="just"/>
            <a:r>
              <a:rPr lang="en-AU" sz="3200" b="1" dirty="0" smtClean="0">
                <a:latin typeface="Bookman Old Style" pitchFamily="18" charset="0"/>
              </a:rPr>
              <a:t>Saul was a failure as a leader in Israel. </a:t>
            </a:r>
            <a:r>
              <a:rPr lang="en-AU" sz="3200" b="1" dirty="0" smtClean="0">
                <a:solidFill>
                  <a:srgbClr val="00FF00"/>
                </a:solidFill>
                <a:latin typeface="Bookman Old Style" pitchFamily="18" charset="0"/>
              </a:rPr>
              <a:t>Spiritually uneducated and inept</a:t>
            </a:r>
            <a:r>
              <a:rPr lang="en-AU" sz="3200" b="1" dirty="0" smtClean="0">
                <a:latin typeface="Bookman Old Style" pitchFamily="18" charset="0"/>
              </a:rPr>
              <a:t>, he proved inadequate for any purpose, save his own. Like so many who had gone before him during those dark centuries of Israel’s struggle for survival, his downfall was inevitable because he “transgressed…against the Word of Yahweh” (</a:t>
            </a:r>
            <a:r>
              <a:rPr lang="en-AU" sz="3200" b="1" dirty="0" smtClean="0">
                <a:ln w="28575">
                  <a:solidFill>
                    <a:schemeClr val="tx1"/>
                  </a:solidFill>
                </a:ln>
                <a:solidFill>
                  <a:srgbClr val="FF0000"/>
                </a:solidFill>
                <a:latin typeface="+mn-lt"/>
              </a:rPr>
              <a:t>1 Chron. 10:13</a:t>
            </a:r>
            <a:r>
              <a:rPr lang="en-AU" sz="3200" b="1" dirty="0" smtClean="0">
                <a:latin typeface="Bookman Old Style" pitchFamily="18" charset="0"/>
              </a:rPr>
              <a:t>). </a:t>
            </a:r>
          </a:p>
        </p:txBody>
      </p:sp>
      <p:sp>
        <p:nvSpPr>
          <p:cNvPr id="6" name="TextBox 5"/>
          <p:cNvSpPr txBox="1"/>
          <p:nvPr/>
        </p:nvSpPr>
        <p:spPr>
          <a:xfrm>
            <a:off x="4813758" y="5857892"/>
            <a:ext cx="3901646" cy="461665"/>
          </a:xfrm>
          <a:prstGeom prst="rect">
            <a:avLst/>
          </a:prstGeom>
          <a:noFill/>
        </p:spPr>
        <p:txBody>
          <a:bodyPr wrap="none" rtlCol="0">
            <a:spAutoFit/>
          </a:bodyPr>
          <a:lstStyle/>
          <a:p>
            <a:r>
              <a:rPr lang="en-AU" sz="2400" b="1" dirty="0" smtClean="0">
                <a:ln>
                  <a:solidFill>
                    <a:schemeClr val="tx1"/>
                  </a:solidFill>
                </a:ln>
                <a:solidFill>
                  <a:srgbClr val="FF3399"/>
                </a:solidFill>
              </a:rPr>
              <a:t>HPM Logos Vol. 55 pg. 48</a:t>
            </a:r>
            <a:endParaRPr lang="en-AU" sz="2400" b="1" dirty="0">
              <a:ln>
                <a:solidFill>
                  <a:schemeClr val="tx1"/>
                </a:solidFill>
              </a:ln>
              <a:solidFill>
                <a:srgbClr val="FF33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300"/>
                                  </p:iterate>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330224"/>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99172"/>
            <a:ext cx="9144000" cy="928670"/>
          </a:xfrm>
        </p:spPr>
        <p:txBody>
          <a:bodyPr/>
          <a:lstStyle/>
          <a:p>
            <a:r>
              <a:rPr lang="en-AU" sz="4400" dirty="0" smtClean="0"/>
              <a:t>Saul's unfaithfulness</a:t>
            </a:r>
            <a:endParaRPr lang="en-AU" sz="4400" dirty="0">
              <a:solidFill>
                <a:srgbClr val="FF0000"/>
              </a:solidFill>
            </a:endParaRPr>
          </a:p>
        </p:txBody>
      </p:sp>
      <p:sp>
        <p:nvSpPr>
          <p:cNvPr id="6" name="TextBox 5"/>
          <p:cNvSpPr txBox="1"/>
          <p:nvPr/>
        </p:nvSpPr>
        <p:spPr>
          <a:xfrm>
            <a:off x="357158" y="780363"/>
            <a:ext cx="8429684" cy="5478423"/>
          </a:xfrm>
          <a:prstGeom prst="rect">
            <a:avLst/>
          </a:prstGeom>
          <a:noFill/>
        </p:spPr>
        <p:txBody>
          <a:bodyPr wrap="square" rtlCol="0">
            <a:spAutoFit/>
          </a:bodyPr>
          <a:lstStyle/>
          <a:p>
            <a:pPr algn="just">
              <a:lnSpc>
                <a:spcPts val="2800"/>
              </a:lnSpc>
            </a:pPr>
            <a:r>
              <a:rPr lang="en-AU" sz="2800" b="1" dirty="0" smtClean="0">
                <a:solidFill>
                  <a:srgbClr val="00FF00"/>
                </a:solidFill>
                <a:latin typeface="Bookman Old Style" pitchFamily="18" charset="0"/>
              </a:rPr>
              <a:t>Saul proved an unfaithful king. </a:t>
            </a:r>
            <a:r>
              <a:rPr lang="en-AU" sz="2800" b="1" dirty="0" smtClean="0">
                <a:latin typeface="Bookman Old Style" pitchFamily="18" charset="0"/>
              </a:rPr>
              <a:t>What that means will be discerned by those who understand the difference between faithfulness in its common acceptation and faithfulness towards God. A man is faithful in the common acceptation who performs what he undertakes as between man and man; but </a:t>
            </a:r>
            <a:r>
              <a:rPr lang="en-AU" sz="2800" b="1" dirty="0" smtClean="0">
                <a:solidFill>
                  <a:srgbClr val="FFFF00"/>
                </a:solidFill>
                <a:latin typeface="Bookman Old Style" pitchFamily="18" charset="0"/>
              </a:rPr>
              <a:t>a man faithful to God is one who aims at carrying out the appointments of God for no other reason than that they are the appointments of God</a:t>
            </a:r>
            <a:r>
              <a:rPr lang="en-AU" sz="2800" b="1" dirty="0" smtClean="0">
                <a:latin typeface="Bookman Old Style" pitchFamily="18" charset="0"/>
              </a:rPr>
              <a:t>. Such a man has such an aim, because he discerns, and is deeply impressed with the fact, that all things belong to God, and that God only has the right to appoint what is to be done. </a:t>
            </a:r>
            <a:endParaRPr lang="en-AU" sz="2800" b="1" dirty="0">
              <a:latin typeface="Bookman Old Style" pitchFamily="18" charset="0"/>
            </a:endParaRPr>
          </a:p>
        </p:txBody>
      </p:sp>
      <p:sp>
        <p:nvSpPr>
          <p:cNvPr id="5" name="TextBox 4"/>
          <p:cNvSpPr txBox="1"/>
          <p:nvPr/>
        </p:nvSpPr>
        <p:spPr>
          <a:xfrm>
            <a:off x="3571868" y="6182307"/>
            <a:ext cx="5286412" cy="461665"/>
          </a:xfrm>
          <a:prstGeom prst="rect">
            <a:avLst/>
          </a:prstGeom>
          <a:noFill/>
        </p:spPr>
        <p:txBody>
          <a:bodyPr wrap="square" rtlCol="0">
            <a:spAutoFit/>
          </a:bodyPr>
          <a:lstStyle/>
          <a:p>
            <a:r>
              <a:rPr lang="en-AU" sz="2400" b="1" dirty="0" smtClean="0">
                <a:ln>
                  <a:solidFill>
                    <a:schemeClr val="tx1"/>
                  </a:solidFill>
                </a:ln>
                <a:solidFill>
                  <a:srgbClr val="FF3399"/>
                </a:solidFill>
              </a:rPr>
              <a:t>RR - Visible Hand of God, Chap. 23</a:t>
            </a:r>
            <a:endParaRPr lang="en-AU" sz="2400" b="1" dirty="0">
              <a:ln>
                <a:solidFill>
                  <a:schemeClr val="tx1"/>
                </a:solidFill>
              </a:ln>
              <a:solidFill>
                <a:srgbClr val="FF33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300"/>
                                  </p:iterate>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13855"/>
            <a:ext cx="9144000" cy="1000108"/>
          </a:xfrm>
        </p:spPr>
        <p:txBody>
          <a:bodyPr/>
          <a:lstStyle/>
          <a:p>
            <a:r>
              <a:rPr lang="en-AU" sz="4400" dirty="0" smtClean="0"/>
              <a:t>Vows must be performed</a:t>
            </a:r>
            <a:endParaRPr lang="en-AU" sz="4400" dirty="0">
              <a:solidFill>
                <a:srgbClr val="FF0000"/>
              </a:solidFill>
            </a:endParaRPr>
          </a:p>
        </p:txBody>
      </p:sp>
      <p:sp>
        <p:nvSpPr>
          <p:cNvPr id="90115" name="Rectangle 3"/>
          <p:cNvSpPr>
            <a:spLocks noGrp="1" noChangeArrowheads="1"/>
          </p:cNvSpPr>
          <p:nvPr>
            <p:ph type="subTitle" idx="1"/>
          </p:nvPr>
        </p:nvSpPr>
        <p:spPr>
          <a:xfrm>
            <a:off x="250825" y="1028721"/>
            <a:ext cx="8536017" cy="5400675"/>
          </a:xfrm>
        </p:spPr>
        <p:txBody>
          <a:bodyPr/>
          <a:lstStyle/>
          <a:p>
            <a:pPr algn="just"/>
            <a:r>
              <a:rPr lang="en-US" dirty="0" smtClean="0">
                <a:ln w="28575">
                  <a:solidFill>
                    <a:schemeClr val="tx1"/>
                  </a:solidFill>
                </a:ln>
                <a:solidFill>
                  <a:srgbClr val="FF0000"/>
                </a:solidFill>
              </a:rPr>
              <a:t>Deut. 23:23 </a:t>
            </a:r>
            <a:r>
              <a:rPr lang="en-US" dirty="0" smtClean="0"/>
              <a:t>– </a:t>
            </a:r>
            <a:r>
              <a:rPr lang="en-US" dirty="0" smtClean="0">
                <a:latin typeface="Bookman Old Style" pitchFamily="18" charset="0"/>
              </a:rPr>
              <a:t>“</a:t>
            </a:r>
            <a:r>
              <a:rPr lang="en-US" dirty="0" smtClean="0">
                <a:solidFill>
                  <a:srgbClr val="00FF00"/>
                </a:solidFill>
                <a:latin typeface="Bookman Old Style" pitchFamily="18" charset="0"/>
              </a:rPr>
              <a:t>That which is gone out of thy lips thou </a:t>
            </a:r>
            <a:r>
              <a:rPr lang="en-US" dirty="0" err="1" smtClean="0">
                <a:solidFill>
                  <a:srgbClr val="00FF00"/>
                </a:solidFill>
                <a:latin typeface="Bookman Old Style" pitchFamily="18" charset="0"/>
              </a:rPr>
              <a:t>shalt</a:t>
            </a:r>
            <a:r>
              <a:rPr lang="en-US" dirty="0" smtClean="0">
                <a:solidFill>
                  <a:srgbClr val="00FF00"/>
                </a:solidFill>
                <a:latin typeface="Bookman Old Style" pitchFamily="18" charset="0"/>
              </a:rPr>
              <a:t> keep and perform</a:t>
            </a:r>
            <a:r>
              <a:rPr lang="en-US" dirty="0" smtClean="0">
                <a:latin typeface="Bookman Old Style" pitchFamily="18" charset="0"/>
              </a:rPr>
              <a:t>; even a freewill offering, according as thou hast vowed unto the LORD thy God, which thou hast </a:t>
            </a:r>
            <a:r>
              <a:rPr lang="en-US" dirty="0" smtClean="0">
                <a:solidFill>
                  <a:srgbClr val="FFFF00"/>
                </a:solidFill>
                <a:latin typeface="Bookman Old Style" pitchFamily="18" charset="0"/>
              </a:rPr>
              <a:t>promised with thy mouth</a:t>
            </a:r>
            <a:r>
              <a:rPr lang="en-US" dirty="0" smtClean="0">
                <a:latin typeface="Bookman Old Style" pitchFamily="18" charset="0"/>
              </a:rPr>
              <a:t>.”</a:t>
            </a:r>
          </a:p>
          <a:p>
            <a:pPr algn="just"/>
            <a:r>
              <a:rPr lang="en-US" dirty="0" err="1" smtClean="0">
                <a:ln w="28575">
                  <a:solidFill>
                    <a:schemeClr val="tx1"/>
                  </a:solidFill>
                </a:ln>
                <a:solidFill>
                  <a:srgbClr val="FF0000"/>
                </a:solidFill>
              </a:rPr>
              <a:t>Ecc</a:t>
            </a:r>
            <a:r>
              <a:rPr lang="en-US" dirty="0" smtClean="0">
                <a:ln w="28575">
                  <a:solidFill>
                    <a:schemeClr val="tx1"/>
                  </a:solidFill>
                </a:ln>
                <a:solidFill>
                  <a:srgbClr val="FF0000"/>
                </a:solidFill>
              </a:rPr>
              <a:t>. 5:4 </a:t>
            </a:r>
            <a:r>
              <a:rPr lang="en-US" dirty="0" smtClean="0"/>
              <a:t>– </a:t>
            </a:r>
            <a:r>
              <a:rPr lang="en-US" dirty="0" smtClean="0">
                <a:latin typeface="Bookman Old Style" pitchFamily="18" charset="0"/>
              </a:rPr>
              <a:t>“</a:t>
            </a:r>
            <a:r>
              <a:rPr lang="en-US" dirty="0" smtClean="0">
                <a:solidFill>
                  <a:srgbClr val="00FF00"/>
                </a:solidFill>
                <a:latin typeface="Bookman Old Style" pitchFamily="18" charset="0"/>
              </a:rPr>
              <a:t>When thou </a:t>
            </a:r>
            <a:r>
              <a:rPr lang="en-US" dirty="0" err="1" smtClean="0">
                <a:solidFill>
                  <a:srgbClr val="00FF00"/>
                </a:solidFill>
                <a:latin typeface="Bookman Old Style" pitchFamily="18" charset="0"/>
              </a:rPr>
              <a:t>vowest</a:t>
            </a:r>
            <a:r>
              <a:rPr lang="en-US" dirty="0" smtClean="0">
                <a:solidFill>
                  <a:srgbClr val="00FF00"/>
                </a:solidFill>
                <a:latin typeface="Bookman Old Style" pitchFamily="18" charset="0"/>
              </a:rPr>
              <a:t> a vow unto God, defer not to pay it</a:t>
            </a:r>
            <a:r>
              <a:rPr lang="en-US" dirty="0" smtClean="0">
                <a:latin typeface="Bookman Old Style" pitchFamily="18" charset="0"/>
              </a:rPr>
              <a:t>; for he hath no pleasure in fools: </a:t>
            </a:r>
            <a:r>
              <a:rPr lang="en-US" dirty="0" smtClean="0">
                <a:solidFill>
                  <a:srgbClr val="00FF00"/>
                </a:solidFill>
                <a:latin typeface="Bookman Old Style" pitchFamily="18" charset="0"/>
              </a:rPr>
              <a:t>pay that which thou hast vowed</a:t>
            </a:r>
            <a:r>
              <a:rPr lang="en-US" dirty="0" smtClean="0">
                <a:latin typeface="Bookman Old Style"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3"/>
          </p:nvPr>
        </p:nvSpPr>
        <p:spPr>
          <a:xfrm>
            <a:off x="52919" y="6429396"/>
            <a:ext cx="2714644" cy="428604"/>
          </a:xfrm>
        </p:spPr>
        <p:txBody>
          <a:bodyPr/>
          <a:lstStyle/>
          <a:p>
            <a:r>
              <a:rPr lang="en-AU" dirty="0" err="1" smtClean="0"/>
              <a:t>Gibeah</a:t>
            </a:r>
            <a:r>
              <a:rPr lang="en-AU" dirty="0" smtClean="0"/>
              <a:t> of Saul</a:t>
            </a:r>
            <a:endParaRPr lang="en-AU" dirty="0"/>
          </a:p>
        </p:txBody>
      </p:sp>
      <p:sp>
        <p:nvSpPr>
          <p:cNvPr id="90114" name="Rectangle 2"/>
          <p:cNvSpPr>
            <a:spLocks noGrp="1" noChangeArrowheads="1"/>
          </p:cNvSpPr>
          <p:nvPr>
            <p:ph type="ctrTitle"/>
          </p:nvPr>
        </p:nvSpPr>
        <p:spPr>
          <a:xfrm>
            <a:off x="0" y="0"/>
            <a:ext cx="9144000" cy="928670"/>
          </a:xfrm>
        </p:spPr>
        <p:txBody>
          <a:bodyPr/>
          <a:lstStyle/>
          <a:p>
            <a:r>
              <a:rPr lang="en-AU" sz="4400" dirty="0" smtClean="0"/>
              <a:t>Christ and vows</a:t>
            </a:r>
            <a:endParaRPr lang="en-AU" sz="4400" dirty="0">
              <a:solidFill>
                <a:srgbClr val="FF0000"/>
              </a:solidFill>
            </a:endParaRPr>
          </a:p>
        </p:txBody>
      </p:sp>
      <p:sp>
        <p:nvSpPr>
          <p:cNvPr id="90115" name="Rectangle 3"/>
          <p:cNvSpPr>
            <a:spLocks noGrp="1" noChangeArrowheads="1"/>
          </p:cNvSpPr>
          <p:nvPr>
            <p:ph type="subTitle" idx="1"/>
          </p:nvPr>
        </p:nvSpPr>
        <p:spPr>
          <a:xfrm>
            <a:off x="250825" y="928670"/>
            <a:ext cx="8536017" cy="5500726"/>
          </a:xfrm>
        </p:spPr>
        <p:txBody>
          <a:bodyPr/>
          <a:lstStyle/>
          <a:p>
            <a:pPr algn="just">
              <a:lnSpc>
                <a:spcPts val="3500"/>
              </a:lnSpc>
              <a:spcBef>
                <a:spcPts val="200"/>
              </a:spcBef>
            </a:pPr>
            <a:r>
              <a:rPr lang="en-US" dirty="0" smtClean="0">
                <a:ln w="28575">
                  <a:solidFill>
                    <a:schemeClr val="tx1"/>
                  </a:solidFill>
                </a:ln>
                <a:solidFill>
                  <a:srgbClr val="FF0000"/>
                </a:solidFill>
              </a:rPr>
              <a:t>Ps. 61:8 </a:t>
            </a:r>
            <a:r>
              <a:rPr lang="en-US" dirty="0" smtClean="0"/>
              <a:t>– </a:t>
            </a:r>
            <a:r>
              <a:rPr lang="en-US" dirty="0" smtClean="0">
                <a:latin typeface="Bookman Old Style" pitchFamily="18" charset="0"/>
              </a:rPr>
              <a:t>“So will I sing praise unto thy name for ever, that I may daily perform my vows.”</a:t>
            </a:r>
          </a:p>
          <a:p>
            <a:pPr algn="just">
              <a:lnSpc>
                <a:spcPts val="3500"/>
              </a:lnSpc>
              <a:spcBef>
                <a:spcPts val="200"/>
              </a:spcBef>
            </a:pPr>
            <a:r>
              <a:rPr lang="en-US" dirty="0" smtClean="0">
                <a:ln w="28575">
                  <a:solidFill>
                    <a:schemeClr val="tx1"/>
                  </a:solidFill>
                </a:ln>
                <a:solidFill>
                  <a:srgbClr val="FF0000"/>
                </a:solidFill>
              </a:rPr>
              <a:t>Lev. 19:12 </a:t>
            </a:r>
            <a:r>
              <a:rPr lang="en-US" dirty="0" smtClean="0"/>
              <a:t>– </a:t>
            </a:r>
            <a:r>
              <a:rPr lang="en-US" dirty="0" smtClean="0">
                <a:latin typeface="Bookman Old Style" pitchFamily="18" charset="0"/>
              </a:rPr>
              <a:t>“</a:t>
            </a:r>
            <a:r>
              <a:rPr lang="en-US" dirty="0" smtClean="0">
                <a:solidFill>
                  <a:srgbClr val="00FF00"/>
                </a:solidFill>
                <a:latin typeface="Bookman Old Style" pitchFamily="18" charset="0"/>
              </a:rPr>
              <a:t>And ye shall not swear by my name falsely, neither </a:t>
            </a:r>
            <a:r>
              <a:rPr lang="en-US" dirty="0" err="1" smtClean="0">
                <a:solidFill>
                  <a:srgbClr val="00FF00"/>
                </a:solidFill>
                <a:latin typeface="Bookman Old Style" pitchFamily="18" charset="0"/>
              </a:rPr>
              <a:t>shalt</a:t>
            </a:r>
            <a:r>
              <a:rPr lang="en-US" dirty="0" smtClean="0">
                <a:solidFill>
                  <a:srgbClr val="00FF00"/>
                </a:solidFill>
                <a:latin typeface="Bookman Old Style" pitchFamily="18" charset="0"/>
              </a:rPr>
              <a:t> thou profane the name of thy God</a:t>
            </a:r>
            <a:r>
              <a:rPr lang="en-US" dirty="0" smtClean="0">
                <a:latin typeface="Bookman Old Style" pitchFamily="18" charset="0"/>
              </a:rPr>
              <a:t>: I am the LORD.”</a:t>
            </a:r>
          </a:p>
          <a:p>
            <a:pPr algn="just">
              <a:lnSpc>
                <a:spcPts val="3500"/>
              </a:lnSpc>
              <a:spcBef>
                <a:spcPts val="200"/>
              </a:spcBef>
            </a:pPr>
            <a:r>
              <a:rPr lang="en-US" dirty="0" smtClean="0">
                <a:ln w="28575">
                  <a:solidFill>
                    <a:schemeClr val="tx1"/>
                  </a:solidFill>
                </a:ln>
                <a:solidFill>
                  <a:srgbClr val="FF0000"/>
                </a:solidFill>
              </a:rPr>
              <a:t>Matt. 5:33 </a:t>
            </a:r>
            <a:r>
              <a:rPr lang="en-US" dirty="0" smtClean="0"/>
              <a:t>– </a:t>
            </a:r>
            <a:r>
              <a:rPr lang="en-US" dirty="0" smtClean="0">
                <a:latin typeface="Bookman Old Style" pitchFamily="18" charset="0"/>
              </a:rPr>
              <a:t>“Again, ye have heard that it hath been said by them of old time, </a:t>
            </a:r>
            <a:r>
              <a:rPr lang="en-US" dirty="0" smtClean="0">
                <a:solidFill>
                  <a:srgbClr val="00FF00"/>
                </a:solidFill>
                <a:latin typeface="Bookman Old Style" pitchFamily="18" charset="0"/>
              </a:rPr>
              <a:t>Thou </a:t>
            </a:r>
            <a:r>
              <a:rPr lang="en-US" dirty="0" err="1" smtClean="0">
                <a:solidFill>
                  <a:srgbClr val="00FF00"/>
                </a:solidFill>
                <a:latin typeface="Bookman Old Style" pitchFamily="18" charset="0"/>
              </a:rPr>
              <a:t>shalt</a:t>
            </a:r>
            <a:r>
              <a:rPr lang="en-US" dirty="0" smtClean="0">
                <a:solidFill>
                  <a:srgbClr val="00FF00"/>
                </a:solidFill>
                <a:latin typeface="Bookman Old Style" pitchFamily="18" charset="0"/>
              </a:rPr>
              <a:t> not forswear thyself, but </a:t>
            </a:r>
            <a:r>
              <a:rPr lang="en-US" dirty="0" err="1" smtClean="0">
                <a:solidFill>
                  <a:srgbClr val="00FF00"/>
                </a:solidFill>
                <a:latin typeface="Bookman Old Style" pitchFamily="18" charset="0"/>
              </a:rPr>
              <a:t>shalt</a:t>
            </a:r>
            <a:r>
              <a:rPr lang="en-US" dirty="0" smtClean="0">
                <a:solidFill>
                  <a:srgbClr val="00FF00"/>
                </a:solidFill>
                <a:latin typeface="Bookman Old Style" pitchFamily="18" charset="0"/>
              </a:rPr>
              <a:t> perform unto the Lord </a:t>
            </a:r>
            <a:r>
              <a:rPr lang="en-US" dirty="0" err="1" smtClean="0">
                <a:solidFill>
                  <a:srgbClr val="00FF00"/>
                </a:solidFill>
                <a:latin typeface="Bookman Old Style" pitchFamily="18" charset="0"/>
              </a:rPr>
              <a:t>thine</a:t>
            </a:r>
            <a:r>
              <a:rPr lang="en-US" dirty="0" smtClean="0">
                <a:solidFill>
                  <a:srgbClr val="00FF00"/>
                </a:solidFill>
                <a:latin typeface="Bookman Old Style" pitchFamily="18" charset="0"/>
              </a:rPr>
              <a:t> oaths</a:t>
            </a:r>
            <a:r>
              <a:rPr lang="en-US" dirty="0" smtClean="0">
                <a:latin typeface="Bookman Old Style" pitchFamily="18" charset="0"/>
              </a:rPr>
              <a:t>.”</a:t>
            </a:r>
          </a:p>
        </p:txBody>
      </p:sp>
      <p:sp>
        <p:nvSpPr>
          <p:cNvPr id="5" name="Down Arrow 4"/>
          <p:cNvSpPr/>
          <p:nvPr/>
        </p:nvSpPr>
        <p:spPr>
          <a:xfrm>
            <a:off x="6715140" y="3714752"/>
            <a:ext cx="1000132" cy="1357322"/>
          </a:xfrm>
          <a:prstGeom prst="down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1" end="1"/>
                                            </p:txEl>
                                          </p:spTgt>
                                        </p:tgtEl>
                                        <p:attrNameLst>
                                          <p:attrName>style.visibility</p:attrName>
                                        </p:attrNameLst>
                                      </p:cBhvr>
                                      <p:to>
                                        <p:strVal val="visible"/>
                                      </p:to>
                                    </p:set>
                                  </p:childTnLst>
                                </p:cTn>
                              </p:par>
                            </p:childTnLst>
                          </p:cTn>
                        </p:par>
                        <p:par>
                          <p:cTn id="11" fill="hold">
                            <p:stCondLst>
                              <p:cond delay="0"/>
                            </p:stCondLst>
                            <p:childTnLst>
                              <p:par>
                                <p:cTn id="12" presetID="22" presetClass="entr" presetSubtype="1" fill="hold" grpId="0" nodeType="after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wipe(up)">
                                      <p:cBhvr>
                                        <p:cTn id="14" dur="1000"/>
                                        <p:tgtEl>
                                          <p:spTgt spid="5"/>
                                        </p:tgtEl>
                                      </p:cBhvr>
                                    </p:animEffect>
                                  </p:childTnLst>
                                </p:cTn>
                              </p:par>
                            </p:childTnLst>
                          </p:cTn>
                        </p:par>
                        <p:par>
                          <p:cTn id="15" fill="hold">
                            <p:stCondLst>
                              <p:cond delay="2000"/>
                            </p:stCondLst>
                            <p:childTnLst>
                              <p:par>
                                <p:cTn id="16" presetID="1" presetClass="entr" presetSubtype="0" fill="hold" grpId="0" nodeType="afterEffect">
                                  <p:stCondLst>
                                    <p:cond delay="1000"/>
                                  </p:stCondLst>
                                  <p:childTnLst>
                                    <p:set>
                                      <p:cBhvr>
                                        <p:cTn id="17" dur="1" fill="hold">
                                          <p:stCondLst>
                                            <p:cond delay="0"/>
                                          </p:stCondLst>
                                        </p:cTn>
                                        <p:tgtEl>
                                          <p:spTgt spid="90115">
                                            <p:txEl>
                                              <p:pRg st="2" end="2"/>
                                            </p:txEl>
                                          </p:spTgt>
                                        </p:tgtEl>
                                        <p:attrNameLst>
                                          <p:attrName>style.visibility</p:attrName>
                                        </p:attrNameLst>
                                      </p:cBhvr>
                                      <p:to>
                                        <p:strVal val="visible"/>
                                      </p:to>
                                    </p:set>
                                  </p:childTnLst>
                                </p:cTn>
                              </p:par>
                            </p:childTnLst>
                          </p:cTn>
                        </p:par>
                        <p:par>
                          <p:cTn id="18" fill="hold">
                            <p:stCondLst>
                              <p:cond delay="3000"/>
                            </p:stCondLst>
                            <p:childTnLst>
                              <p:par>
                                <p:cTn id="19" presetID="1" presetClass="exit" presetSubtype="0" fill="hold" grpId="1" nodeType="afterEffect">
                                  <p:stCondLst>
                                    <p:cond delay="1500"/>
                                  </p:stCondLst>
                                  <p:childTnLst>
                                    <p:set>
                                      <p:cBhvr>
                                        <p:cTn id="2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5" grpId="0" animBg="1"/>
      <p:bldP spid="5" grpId="1" animBg="1"/>
    </p:bld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3321</TotalTime>
  <Words>1976</Words>
  <Application>Microsoft Office PowerPoint</Application>
  <PresentationFormat>On-screen Show (4:3)</PresentationFormat>
  <Paragraphs>144</Paragraphs>
  <Slides>25</Slides>
  <Notes>0</Notes>
  <HiddenSlides>3</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Generic</vt:lpstr>
      <vt:lpstr>Slide 1</vt:lpstr>
      <vt:lpstr>Response to the Signs</vt:lpstr>
      <vt:lpstr>Response to the Signs</vt:lpstr>
      <vt:lpstr>Seven Days of Faithfulness</vt:lpstr>
      <vt:lpstr>Saul given another heart</vt:lpstr>
      <vt:lpstr>The failure of Saul's leadership</vt:lpstr>
      <vt:lpstr>Saul's unfaithfulness</vt:lpstr>
      <vt:lpstr>Vows must be performed</vt:lpstr>
      <vt:lpstr>Christ and vows</vt:lpstr>
      <vt:lpstr>Saul’s first oath</vt:lpstr>
      <vt:lpstr>Jonathan’s life in the balance</vt:lpstr>
      <vt:lpstr>A promise not kept</vt:lpstr>
      <vt:lpstr>An oath about David</vt:lpstr>
      <vt:lpstr>Saul’s oath to a witch</vt:lpstr>
      <vt:lpstr>David’s oaths</vt:lpstr>
      <vt:lpstr>David’s oaths</vt:lpstr>
      <vt:lpstr>Wherefore should God be angry...</vt:lpstr>
      <vt:lpstr>...and destroy the work of thy hands</vt:lpstr>
      <vt:lpstr>David’s possible excuses!</vt:lpstr>
      <vt:lpstr>Joshua’s oath to the Gibeonites</vt:lpstr>
      <vt:lpstr>...and destroy the work of thy hands</vt:lpstr>
      <vt:lpstr>Rizpah –  2 Sam. 21:10</vt:lpstr>
      <vt:lpstr>The bones of Saul and Jonathan 2 Sam. 21:12-14</vt:lpstr>
      <vt:lpstr>Slide 24</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4 - Thou shalt perform unto Yahweh thine oaths</dc:title>
  <dc:subject>Gibeah of Saul</dc:subject>
  <dc:creator>Jim Cowie</dc:creator>
  <cp:lastModifiedBy>Jim Cowie</cp:lastModifiedBy>
  <cp:revision>254</cp:revision>
  <dcterms:created xsi:type="dcterms:W3CDTF">2005-04-02T07:15:28Z</dcterms:created>
  <dcterms:modified xsi:type="dcterms:W3CDTF">2012-09-01T19:19:01Z</dcterms:modified>
</cp:coreProperties>
</file>