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20"/>
  </p:handoutMasterIdLst>
  <p:sldIdLst>
    <p:sldId id="257" r:id="rId2"/>
    <p:sldId id="334" r:id="rId3"/>
    <p:sldId id="329" r:id="rId4"/>
    <p:sldId id="328" r:id="rId5"/>
    <p:sldId id="335" r:id="rId6"/>
    <p:sldId id="325" r:id="rId7"/>
    <p:sldId id="326" r:id="rId8"/>
    <p:sldId id="346" r:id="rId9"/>
    <p:sldId id="347" r:id="rId10"/>
    <p:sldId id="327" r:id="rId11"/>
    <p:sldId id="332" r:id="rId12"/>
    <p:sldId id="343" r:id="rId13"/>
    <p:sldId id="344" r:id="rId14"/>
    <p:sldId id="330" r:id="rId15"/>
    <p:sldId id="345" r:id="rId16"/>
    <p:sldId id="337" r:id="rId17"/>
    <p:sldId id="342" r:id="rId18"/>
    <p:sldId id="286" r:id="rId19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FF00"/>
    <a:srgbClr val="FFFF00"/>
    <a:srgbClr val="FF3399"/>
    <a:srgbClr val="FF0066"/>
    <a:srgbClr val="FFFF66"/>
    <a:srgbClr val="FF9933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 horzBarState="maximized">
    <p:restoredLeft sz="21842" autoAdjust="0"/>
    <p:restoredTop sz="94687" autoAdjust="0"/>
  </p:normalViewPr>
  <p:slideViewPr>
    <p:cSldViewPr>
      <p:cViewPr>
        <p:scale>
          <a:sx n="70" d="100"/>
          <a:sy n="70" d="100"/>
        </p:scale>
        <p:origin x="-37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F0ED3-9B21-4727-A38C-275A9EBA2059}" type="datetimeFigureOut">
              <a:rPr lang="en-US" smtClean="0"/>
              <a:pPr/>
              <a:t>9/2/2012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B1C74-6C1A-4839-93CC-C68D8A7542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rc 2"/>
          <p:cNvSpPr>
            <a:spLocks/>
          </p:cNvSpPr>
          <p:nvPr/>
        </p:nvSpPr>
        <p:spPr bwMode="auto">
          <a:xfrm>
            <a:off x="1" y="6286520"/>
            <a:ext cx="3000363" cy="57148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kumimoji="1" lang="en-US" sz="2400" dirty="0">
              <a:latin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2413" cy="765175"/>
          </a:xfrm>
        </p:spPr>
        <p:txBody>
          <a:bodyPr anchor="b"/>
          <a:lstStyle>
            <a:lvl1pPr algn="ctr">
              <a:lnSpc>
                <a:spcPct val="80000"/>
              </a:lnSpc>
              <a:defRPr sz="40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9388" y="908050"/>
            <a:ext cx="8785225" cy="5545138"/>
          </a:xfrm>
        </p:spPr>
        <p:txBody>
          <a:bodyPr/>
          <a:lstStyle>
            <a:lvl1pPr marL="531813" indent="-531813">
              <a:buClr>
                <a:srgbClr val="FFFF00"/>
              </a:buClr>
              <a:buSzTx/>
              <a:buFont typeface="Wingdings" pitchFamily="2" charset="2"/>
              <a:buChar char="v"/>
              <a:defRPr sz="3200" b="1">
                <a:effectLst/>
              </a:defRPr>
            </a:lvl1pPr>
          </a:lstStyle>
          <a:p>
            <a:r>
              <a:rPr lang="en-AU" dirty="0"/>
              <a:t>Click to edit Master subtitle style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14283" y="6429396"/>
            <a:ext cx="2714644" cy="428604"/>
          </a:xfrm>
        </p:spPr>
        <p:txBody>
          <a:bodyPr/>
          <a:lstStyle>
            <a:lvl1pPr algn="l">
              <a:defRPr sz="2800" b="1">
                <a:solidFill>
                  <a:srgbClr val="FF9900"/>
                </a:solidFill>
                <a:latin typeface="Monotype Corsiva" pitchFamily="66" charset="0"/>
              </a:defRPr>
            </a:lvl1pPr>
          </a:lstStyle>
          <a:p>
            <a:r>
              <a:rPr lang="en-AU" dirty="0" smtClean="0"/>
              <a:t>Gibeah of Saul</a:t>
            </a:r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kumimoji="1" lang="en-US" sz="2400" dirty="0">
              <a:latin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AU" dirty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AU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AD58D03-1734-402F-B5BC-857464E6F351}" type="slidenum">
              <a:rPr lang="en-AU"/>
              <a:pPr/>
              <a:t>‹#›</a:t>
            </a:fld>
            <a:endParaRPr lang="en-AU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1" y="6429396"/>
            <a:ext cx="2214545" cy="428604"/>
          </a:xfrm>
        </p:spPr>
        <p:txBody>
          <a:bodyPr/>
          <a:lstStyle/>
          <a:p>
            <a:pPr algn="ctr"/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225" y="1000108"/>
            <a:ext cx="8907493" cy="178595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AU" sz="8800" dirty="0" smtClean="0">
                <a:ln>
                  <a:solidFill>
                    <a:schemeClr val="tx1"/>
                  </a:solidFill>
                </a:ln>
                <a:solidFill>
                  <a:srgbClr val="FF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“Gibeah of Saul”</a:t>
            </a:r>
            <a:endParaRPr lang="en-AU" sz="8800" dirty="0">
              <a:ln>
                <a:solidFill>
                  <a:schemeClr val="tx1"/>
                </a:solidFill>
              </a:ln>
              <a:solidFill>
                <a:srgbClr val="FF3399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57158" y="2690053"/>
            <a:ext cx="8424863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dirty="0">
                <a:solidFill>
                  <a:srgbClr val="FFFF00"/>
                </a:solidFill>
                <a:latin typeface="Arial Black" pitchFamily="34" charset="0"/>
              </a:rPr>
              <a:t>Study </a:t>
            </a:r>
            <a:r>
              <a:rPr lang="en-US" sz="5400" dirty="0" smtClean="0">
                <a:solidFill>
                  <a:srgbClr val="FFFF00"/>
                </a:solidFill>
                <a:latin typeface="Arial Black" pitchFamily="34" charset="0"/>
              </a:rPr>
              <a:t>2 </a:t>
            </a:r>
          </a:p>
          <a:p>
            <a:pPr algn="ctr">
              <a:spcBef>
                <a:spcPts val="1200"/>
              </a:spcBef>
            </a:pPr>
            <a:r>
              <a:rPr lang="en-US" sz="5400" dirty="0" smtClean="0">
                <a:solidFill>
                  <a:srgbClr val="FFFF00"/>
                </a:solidFill>
                <a:latin typeface="Arial Black" pitchFamily="34" charset="0"/>
              </a:rPr>
              <a:t>“We have no king”</a:t>
            </a:r>
            <a:endParaRPr lang="en-AU" sz="54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en-AU" sz="4400" dirty="0" smtClean="0"/>
              <a:t>Gibeah and Christ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928670"/>
            <a:ext cx="8713788" cy="5643602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10:8 </a:t>
            </a:r>
            <a:r>
              <a:rPr lang="en-AU" dirty="0" smtClean="0"/>
              <a:t>is cited by Christ on the way to Golgotha -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23:30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10:9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“O Israel, thou hast sinned from the days of </a:t>
            </a:r>
            <a:r>
              <a:rPr lang="en-AU" dirty="0" err="1" smtClean="0">
                <a:solidFill>
                  <a:srgbClr val="FFFF00"/>
                </a:solidFill>
                <a:latin typeface="Bookman Old Style" pitchFamily="18" charset="0"/>
              </a:rPr>
              <a:t>Gibeah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…”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/>
              <a:t>The context of </a:t>
            </a: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10 </a:t>
            </a:r>
            <a:r>
              <a:rPr lang="en-AU" dirty="0" smtClean="0"/>
              <a:t>is apposite:</a:t>
            </a:r>
            <a:endParaRPr lang="en-AU" dirty="0"/>
          </a:p>
          <a:p>
            <a:pPr marL="981075" lvl="1" indent="-442913">
              <a:lnSpc>
                <a:spcPct val="95000"/>
              </a:lnSpc>
              <a:buClr>
                <a:schemeClr val="tx2">
                  <a:lumMod val="75000"/>
                </a:schemeClr>
              </a:buClr>
              <a:buSzPct val="75000"/>
            </a:pPr>
            <a:r>
              <a:rPr lang="en-AU" sz="3200" b="1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a typeface="+mn-ea"/>
                <a:cs typeface="+mn-cs"/>
              </a:rPr>
              <a:t>V. 3 </a:t>
            </a:r>
            <a:r>
              <a:rPr lang="en-AU" sz="3200" b="1" dirty="0" smtClean="0"/>
              <a:t>- </a:t>
            </a:r>
            <a:r>
              <a:rPr lang="en-AU" sz="3200" b="1" dirty="0" smtClean="0">
                <a:solidFill>
                  <a:srgbClr val="00FF00"/>
                </a:solidFill>
                <a:ea typeface="+mn-ea"/>
                <a:cs typeface="+mn-cs"/>
              </a:rPr>
              <a:t>"We have no king…" </a:t>
            </a:r>
            <a:r>
              <a:rPr lang="en-AU" sz="3200" b="1" dirty="0" smtClean="0"/>
              <a:t>- Cp. </a:t>
            </a:r>
            <a:r>
              <a:rPr lang="en-AU" sz="3200" b="1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a typeface="+mn-ea"/>
                <a:cs typeface="+mn-cs"/>
              </a:rPr>
              <a:t>John 19:15 </a:t>
            </a:r>
            <a:r>
              <a:rPr lang="en-AU" sz="3200" b="1" dirty="0" smtClean="0"/>
              <a:t>– </a:t>
            </a:r>
            <a:r>
              <a:rPr lang="en-AU" sz="3200" b="1" dirty="0" smtClean="0">
                <a:solidFill>
                  <a:srgbClr val="FFFF00"/>
                </a:solidFill>
                <a:latin typeface="Bookman Old Style" pitchFamily="18" charset="0"/>
                <a:ea typeface="+mn-ea"/>
                <a:cs typeface="+mn-cs"/>
              </a:rPr>
              <a:t>“The chief priests answered, We have no king but Caesar.”</a:t>
            </a:r>
          </a:p>
          <a:p>
            <a:pPr marL="981075" lvl="1" indent="-442913">
              <a:lnSpc>
                <a:spcPct val="95000"/>
              </a:lnSpc>
              <a:buClr>
                <a:schemeClr val="tx2">
                  <a:lumMod val="75000"/>
                </a:schemeClr>
              </a:buClr>
              <a:buSzPct val="75000"/>
            </a:pPr>
            <a:r>
              <a:rPr lang="en-AU" sz="3200" b="1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a typeface="+mn-ea"/>
                <a:cs typeface="+mn-cs"/>
              </a:rPr>
              <a:t>V. 8 </a:t>
            </a:r>
            <a:r>
              <a:rPr lang="en-AU" sz="3200" b="1" dirty="0" smtClean="0"/>
              <a:t>- </a:t>
            </a:r>
            <a:r>
              <a:rPr lang="en-AU" sz="3200" b="1" dirty="0" smtClean="0">
                <a:solidFill>
                  <a:srgbClr val="00FF00"/>
                </a:solidFill>
                <a:ea typeface="+mn-ea"/>
                <a:cs typeface="+mn-cs"/>
              </a:rPr>
              <a:t>"thorn and thistle" </a:t>
            </a:r>
            <a:r>
              <a:rPr lang="en-AU" sz="3200" b="1" dirty="0" smtClean="0"/>
              <a:t>- Cp. </a:t>
            </a:r>
            <a:r>
              <a:rPr lang="en-AU" sz="3200" b="1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a typeface="+mn-ea"/>
                <a:cs typeface="+mn-cs"/>
              </a:rPr>
              <a:t>John 19:2,5</a:t>
            </a:r>
            <a:r>
              <a:rPr lang="en-AU" sz="3200" b="1" dirty="0" smtClean="0"/>
              <a:t> – </a:t>
            </a:r>
            <a:r>
              <a:rPr lang="en-AU" sz="3200" b="1" dirty="0" smtClean="0">
                <a:solidFill>
                  <a:srgbClr val="FFFF00"/>
                </a:solidFill>
                <a:latin typeface="Bookman Old Style" pitchFamily="18" charset="0"/>
                <a:ea typeface="+mn-ea"/>
                <a:cs typeface="+mn-cs"/>
              </a:rPr>
              <a:t>“…the soldiers platted a crown of thorns...”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en-AU" sz="4400" dirty="0" smtClean="0"/>
              <a:t>The ultimate repudiation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8596" y="898176"/>
            <a:ext cx="8286808" cy="5745534"/>
          </a:xfrm>
        </p:spPr>
        <p:txBody>
          <a:bodyPr/>
          <a:lstStyle/>
          <a:p>
            <a:pPr marL="0" indent="0" algn="ctr">
              <a:spcBef>
                <a:spcPts val="300"/>
              </a:spcBef>
              <a:buNone/>
            </a:pPr>
            <a:r>
              <a:rPr lang="en-AU" sz="40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John 19:15</a:t>
            </a:r>
          </a:p>
          <a:p>
            <a:pPr marL="0" indent="0" algn="ctr">
              <a:spcBef>
                <a:spcPts val="300"/>
              </a:spcBef>
              <a:buNone/>
            </a:pPr>
            <a:r>
              <a:rPr lang="en-AU" sz="3600" dirty="0" smtClean="0">
                <a:solidFill>
                  <a:srgbClr val="00FF00"/>
                </a:solidFill>
                <a:latin typeface="Bookman Old Style" pitchFamily="18" charset="0"/>
              </a:rPr>
              <a:t>“We have no king but Caesar.”</a:t>
            </a:r>
            <a:endParaRPr lang="en-US" sz="3600" dirty="0" smtClean="0">
              <a:solidFill>
                <a:srgbClr val="00FF00"/>
              </a:solidFill>
              <a:latin typeface="Bookman Old Style" pitchFamily="18" charset="0"/>
            </a:endParaRPr>
          </a:p>
          <a:p>
            <a:pPr marL="0" indent="0" algn="just">
              <a:spcBef>
                <a:spcPts val="300"/>
              </a:spcBef>
              <a:buNone/>
            </a:pPr>
            <a:r>
              <a:rPr lang="en-US" dirty="0" smtClean="0"/>
              <a:t>These words, uttered by the chief priests, are very significant. These chief representatives of the theocratic government of Israel thus formally and expressly renounce it, and declare their allegiance to a temporal and pagan power. </a:t>
            </a:r>
            <a:r>
              <a:rPr lang="en-US" dirty="0" smtClean="0">
                <a:solidFill>
                  <a:srgbClr val="FFFF00"/>
                </a:solidFill>
              </a:rPr>
              <a:t>This utterance is “the formal abdication of the Messianic hope.”</a:t>
            </a:r>
          </a:p>
          <a:p>
            <a:pPr algn="r">
              <a:spcBef>
                <a:spcPts val="300"/>
              </a:spcBef>
              <a:buNone/>
            </a:pP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FF3399"/>
                </a:solidFill>
              </a:rPr>
              <a:t>Vincent’s Word Studies</a:t>
            </a:r>
            <a:endParaRPr lang="en-US" dirty="0" smtClean="0">
              <a:ln>
                <a:solidFill>
                  <a:schemeClr val="tx1"/>
                </a:solidFill>
              </a:ln>
              <a:solidFill>
                <a:srgbClr val="FF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en-AU" sz="4400" dirty="0" err="1" smtClean="0"/>
              <a:t>Gibeah</a:t>
            </a:r>
            <a:r>
              <a:rPr lang="en-AU" sz="4400" dirty="0" smtClean="0"/>
              <a:t> and Christ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000108"/>
            <a:ext cx="8713788" cy="5429288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Hos. 9:9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00FF00"/>
                </a:solidFill>
              </a:rPr>
              <a:t>“They have deeply corrupted themselves as in the days of </a:t>
            </a:r>
            <a:r>
              <a:rPr lang="en-AU" dirty="0" err="1" smtClean="0">
                <a:solidFill>
                  <a:srgbClr val="00FF00"/>
                </a:solidFill>
              </a:rPr>
              <a:t>Gibeah</a:t>
            </a:r>
            <a:r>
              <a:rPr lang="en-AU" dirty="0" smtClean="0">
                <a:solidFill>
                  <a:srgbClr val="00FF00"/>
                </a:solidFill>
              </a:rPr>
              <a:t>.”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Hos. 9:10 </a:t>
            </a:r>
            <a:r>
              <a:rPr lang="en-AU" dirty="0" smtClean="0"/>
              <a:t>– Israel likened to the fruit of the vine and fig tree. Cp.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13:6-7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“a fig tree planted in his vineyard.”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Hos. 9:12,14,16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00FF00"/>
                </a:solidFill>
              </a:rPr>
              <a:t>“Though they bring up their children, yet will I bereave them.” </a:t>
            </a:r>
            <a:r>
              <a:rPr lang="en-AU" dirty="0" smtClean="0"/>
              <a:t>Cp. Christ’s warning -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23:28-29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“...weep for yourselves and your children.... Blessed are the barren, and the wombs that never bare...”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en-AU" sz="4400" dirty="0" err="1" smtClean="0"/>
              <a:t>Gibeah</a:t>
            </a:r>
            <a:r>
              <a:rPr lang="en-AU" sz="4400" dirty="0" smtClean="0"/>
              <a:t> and Christ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6233" y="1071546"/>
            <a:ext cx="8713788" cy="5286412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Hos. 9:16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00FF00"/>
                </a:solidFill>
              </a:rPr>
              <a:t>“...their root is dried up, they shall bear no fruit...” </a:t>
            </a:r>
            <a:r>
              <a:rPr lang="en-AU" dirty="0" smtClean="0"/>
              <a:t>Cp.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23:31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“</a:t>
            </a:r>
            <a:r>
              <a:rPr lang="en-US" dirty="0" smtClean="0">
                <a:solidFill>
                  <a:srgbClr val="FFFF00"/>
                </a:solidFill>
                <a:latin typeface="Bookman Old Style" pitchFamily="18" charset="0"/>
              </a:rPr>
              <a:t>For if they do these things in a green tree, what shall be done in the dry?”</a:t>
            </a:r>
          </a:p>
          <a:p>
            <a:pPr marL="533400" indent="-533400">
              <a:lnSpc>
                <a:spcPct val="95000"/>
              </a:lnSpc>
            </a:pPr>
            <a:r>
              <a:rPr lang="en-AU" b="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</a:rPr>
              <a:t>The Future </a:t>
            </a:r>
            <a:r>
              <a:rPr lang="en-AU" b="0" dirty="0" smtClean="0">
                <a:ln>
                  <a:solidFill>
                    <a:schemeClr val="tx1"/>
                  </a:solidFill>
                </a:ln>
                <a:latin typeface="Arial Black" pitchFamily="34" charset="0"/>
              </a:rPr>
              <a:t>-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Hos. 14:6-8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00FF00"/>
                </a:solidFill>
              </a:rPr>
              <a:t>“Ephraim shall say, What have I to do any more with idols? I have heard him, and observed him: I am like a green fir tree.” </a:t>
            </a:r>
            <a:r>
              <a:rPr lang="en-AU" dirty="0" smtClean="0"/>
              <a:t>The day of Israel’s redemption will come.</a:t>
            </a:r>
            <a:endParaRPr lang="en-US" dirty="0" smtClean="0">
              <a:latin typeface="Bookman Old Style" pitchFamily="18" charset="0"/>
            </a:endParaRPr>
          </a:p>
          <a:p>
            <a:pPr marL="533400" indent="-533400">
              <a:lnSpc>
                <a:spcPct val="95000"/>
              </a:lnSpc>
            </a:pP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en-AU" sz="4400" dirty="0" smtClean="0"/>
              <a:t>Israel of the future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142984"/>
            <a:ext cx="8464579" cy="5286412"/>
          </a:xfrm>
        </p:spPr>
        <p:txBody>
          <a:bodyPr/>
          <a:lstStyle/>
          <a:p>
            <a:pPr algn="just">
              <a:spcBef>
                <a:spcPts val="1200"/>
              </a:spcBef>
            </a:pPr>
            <a:r>
              <a:rPr lang="en-US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Jer. 50:5 </a:t>
            </a:r>
            <a:r>
              <a:rPr lang="en-US" dirty="0" smtClean="0"/>
              <a:t>– </a:t>
            </a:r>
            <a:r>
              <a:rPr lang="en-US" dirty="0" smtClean="0">
                <a:latin typeface="Bookman Old Style" pitchFamily="18" charset="0"/>
              </a:rPr>
              <a:t>“They shall ask the way to Zion with their faces thitherward, saying, 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Come, and let us join ourselves to the LORD in a perpetual covenant that shall not be forgotten</a:t>
            </a:r>
            <a:r>
              <a:rPr lang="en-US" dirty="0" smtClean="0">
                <a:latin typeface="Bookman Old Style" pitchFamily="18" charset="0"/>
              </a:rPr>
              <a:t>.”</a:t>
            </a:r>
          </a:p>
          <a:p>
            <a:pPr algn="just">
              <a:spcBef>
                <a:spcPts val="1200"/>
              </a:spcBef>
            </a:pPr>
            <a:r>
              <a:rPr lang="en-US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Ezek. 20:37 </a:t>
            </a:r>
            <a:r>
              <a:rPr lang="en-US" dirty="0" smtClean="0"/>
              <a:t>– </a:t>
            </a:r>
            <a:r>
              <a:rPr lang="en-US" dirty="0" smtClean="0">
                <a:latin typeface="Bookman Old Style" pitchFamily="18" charset="0"/>
              </a:rPr>
              <a:t>“And I will cause you to pass under the rod, 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and I will bring you into the bond of the covenant</a:t>
            </a:r>
            <a:r>
              <a:rPr lang="en-US" dirty="0" smtClean="0">
                <a:latin typeface="Bookman Old Style" pitchFamily="18" charset="0"/>
              </a:rPr>
              <a:t>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24"/>
            <a:ext cx="9144000" cy="908051"/>
          </a:xfrm>
        </p:spPr>
        <p:txBody>
          <a:bodyPr/>
          <a:lstStyle/>
          <a:p>
            <a:r>
              <a:rPr lang="en-AU" sz="4400" dirty="0" smtClean="0"/>
              <a:t>Marriage vows - Hymn 429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884528"/>
            <a:ext cx="8713788" cy="4500593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AU" sz="2800" dirty="0" smtClean="0"/>
              <a:t>1.  Maker of all things, we earnestly pray: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AU" sz="2800" dirty="0" smtClean="0"/>
              <a:t>Please bless these, Thy children, who </a:t>
            </a:r>
            <a:r>
              <a:rPr lang="en-AU" sz="2800" dirty="0" smtClean="0">
                <a:solidFill>
                  <a:srgbClr val="00FF00"/>
                </a:solidFill>
              </a:rPr>
              <a:t>promise</a:t>
            </a:r>
            <a:r>
              <a:rPr lang="en-AU" sz="2800" dirty="0" smtClean="0"/>
              <a:t> today</a:t>
            </a:r>
          </a:p>
          <a:p>
            <a:pPr>
              <a:lnSpc>
                <a:spcPct val="90000"/>
              </a:lnSpc>
              <a:buNone/>
            </a:pPr>
            <a:r>
              <a:rPr lang="en-AU" sz="2800" dirty="0" smtClean="0"/>
              <a:t>To spend life together and faithful remain</a:t>
            </a:r>
          </a:p>
          <a:p>
            <a:pPr>
              <a:lnSpc>
                <a:spcPct val="90000"/>
              </a:lnSpc>
              <a:buNone/>
            </a:pPr>
            <a:r>
              <a:rPr lang="en-AU" sz="2800" dirty="0" smtClean="0">
                <a:solidFill>
                  <a:srgbClr val="FFFF00"/>
                </a:solidFill>
              </a:rPr>
              <a:t>Until death </a:t>
            </a:r>
            <a:r>
              <a:rPr lang="en-AU" sz="2800" dirty="0" smtClean="0"/>
              <a:t>shall part them, or Christ comes again.</a:t>
            </a:r>
          </a:p>
          <a:p>
            <a:pPr>
              <a:lnSpc>
                <a:spcPct val="90000"/>
              </a:lnSpc>
              <a:spcBef>
                <a:spcPts val="1200"/>
              </a:spcBef>
              <a:buNone/>
            </a:pPr>
            <a:r>
              <a:rPr lang="en-AU" sz="2800" dirty="0" smtClean="0"/>
              <a:t>5. As we now witness </a:t>
            </a:r>
            <a:r>
              <a:rPr lang="en-AU" sz="2800" dirty="0" smtClean="0">
                <a:solidFill>
                  <a:srgbClr val="00FF00"/>
                </a:solidFill>
              </a:rPr>
              <a:t>the vows they both make</a:t>
            </a:r>
            <a:r>
              <a:rPr lang="en-AU" sz="2800" dirty="0" smtClean="0"/>
              <a:t>,</a:t>
            </a:r>
          </a:p>
          <a:p>
            <a:pPr>
              <a:lnSpc>
                <a:spcPct val="90000"/>
              </a:lnSpc>
              <a:buNone/>
            </a:pPr>
            <a:r>
              <a:rPr lang="en-AU" sz="2800" dirty="0" smtClean="0"/>
              <a:t>We pray for Thy care on the road that they take;</a:t>
            </a:r>
          </a:p>
          <a:p>
            <a:pPr>
              <a:lnSpc>
                <a:spcPct val="90000"/>
              </a:lnSpc>
              <a:buNone/>
            </a:pPr>
            <a:r>
              <a:rPr lang="en-AU" sz="2800" dirty="0" smtClean="0"/>
              <a:t>So grant them Thy blessing, O Lord God above,</a:t>
            </a:r>
          </a:p>
          <a:p>
            <a:pPr>
              <a:lnSpc>
                <a:spcPct val="90000"/>
              </a:lnSpc>
              <a:buNone/>
            </a:pPr>
            <a:r>
              <a:rPr lang="en-AU" sz="2800" dirty="0" smtClean="0"/>
              <a:t>And bind them together in faith, hope and love.</a:t>
            </a:r>
          </a:p>
          <a:p>
            <a:pPr>
              <a:lnSpc>
                <a:spcPct val="90000"/>
              </a:lnSpc>
              <a:buNone/>
            </a:pPr>
            <a:endParaRPr lang="en-A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5253051"/>
            <a:ext cx="9144000" cy="158812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AU" sz="3600" dirty="0" smtClean="0">
                <a:ln w="28575">
                  <a:solidFill>
                    <a:schemeClr val="bg1"/>
                  </a:solidFill>
                </a:ln>
                <a:solidFill>
                  <a:schemeClr val="bg2"/>
                </a:solidFill>
                <a:latin typeface="Arial Black" pitchFamily="34" charset="0"/>
              </a:rPr>
              <a:t>Will Yahweh treat broken marriage vows differently to Saul’s broken vows?</a:t>
            </a:r>
            <a:endParaRPr lang="en-US" sz="3600" dirty="0">
              <a:ln w="28575">
                <a:solidFill>
                  <a:schemeClr val="bg1"/>
                </a:solidFill>
              </a:ln>
              <a:solidFill>
                <a:schemeClr val="bg2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uiExpand="1" build="p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28670"/>
          </a:xfrm>
        </p:spPr>
        <p:txBody>
          <a:bodyPr/>
          <a:lstStyle/>
          <a:p>
            <a:r>
              <a:rPr lang="en-AU" sz="44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Psalm 15 </a:t>
            </a:r>
            <a:r>
              <a:rPr lang="en-AU" sz="4400" dirty="0" smtClean="0"/>
              <a:t>-</a:t>
            </a:r>
            <a:r>
              <a:rPr lang="en-AU" sz="4400" dirty="0" smtClean="0">
                <a:solidFill>
                  <a:srgbClr val="FF0000"/>
                </a:solidFill>
              </a:rPr>
              <a:t> </a:t>
            </a:r>
            <a:r>
              <a:rPr lang="en-US" sz="4400" dirty="0" smtClean="0"/>
              <a:t>A Psalm of David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869678"/>
            <a:ext cx="8713788" cy="5559718"/>
          </a:xfrm>
        </p:spPr>
        <p:txBody>
          <a:bodyPr/>
          <a:lstStyle/>
          <a:p>
            <a:pPr marL="0" indent="0" algn="just">
              <a:lnSpc>
                <a:spcPts val="2800"/>
              </a:lnSpc>
              <a:spcBef>
                <a:spcPts val="200"/>
              </a:spcBef>
              <a:buNone/>
            </a:pPr>
            <a:r>
              <a:rPr lang="en-US" sz="2800" dirty="0" smtClean="0">
                <a:latin typeface="Bookman Old Style" pitchFamily="18" charset="0"/>
              </a:rPr>
              <a:t>LORD, who shall abide in thy tabernacle? who shall dwell in thy holy hill? </a:t>
            </a:r>
          </a:p>
          <a:p>
            <a:pPr marL="0" indent="0" algn="just">
              <a:lnSpc>
                <a:spcPts val="2800"/>
              </a:lnSpc>
              <a:spcBef>
                <a:spcPts val="200"/>
              </a:spcBef>
              <a:buNone/>
            </a:pPr>
            <a:r>
              <a:rPr lang="en-US" sz="2800" dirty="0" smtClean="0">
                <a:latin typeface="Bookman Old Style" pitchFamily="18" charset="0"/>
              </a:rPr>
              <a:t>He that </a:t>
            </a:r>
            <a:r>
              <a:rPr lang="en-US" sz="2800" dirty="0" err="1" smtClean="0">
                <a:latin typeface="Bookman Old Style" pitchFamily="18" charset="0"/>
              </a:rPr>
              <a:t>walketh</a:t>
            </a:r>
            <a:r>
              <a:rPr lang="en-US" sz="2800" dirty="0" smtClean="0">
                <a:latin typeface="Bookman Old Style" pitchFamily="18" charset="0"/>
              </a:rPr>
              <a:t> uprightly, and </a:t>
            </a:r>
            <a:r>
              <a:rPr lang="en-US" sz="2800" dirty="0" err="1" smtClean="0">
                <a:latin typeface="Bookman Old Style" pitchFamily="18" charset="0"/>
              </a:rPr>
              <a:t>worketh</a:t>
            </a:r>
            <a:r>
              <a:rPr lang="en-US" sz="2800" dirty="0" smtClean="0">
                <a:latin typeface="Bookman Old Style" pitchFamily="18" charset="0"/>
              </a:rPr>
              <a:t> righteousness, </a:t>
            </a:r>
            <a:r>
              <a:rPr lang="en-US" sz="2800" dirty="0" smtClean="0">
                <a:solidFill>
                  <a:srgbClr val="FFFF00"/>
                </a:solidFill>
                <a:latin typeface="Bookman Old Style" pitchFamily="18" charset="0"/>
              </a:rPr>
              <a:t>and </a:t>
            </a:r>
            <a:r>
              <a:rPr lang="en-US" sz="2800" dirty="0" err="1" smtClean="0">
                <a:solidFill>
                  <a:srgbClr val="FFFF00"/>
                </a:solidFill>
                <a:latin typeface="Bookman Old Style" pitchFamily="18" charset="0"/>
              </a:rPr>
              <a:t>speaketh</a:t>
            </a:r>
            <a:r>
              <a:rPr lang="en-US" sz="2800" dirty="0" smtClean="0">
                <a:solidFill>
                  <a:srgbClr val="FFFF00"/>
                </a:solidFill>
                <a:latin typeface="Bookman Old Style" pitchFamily="18" charset="0"/>
              </a:rPr>
              <a:t> the truth in his heart</a:t>
            </a:r>
            <a:r>
              <a:rPr lang="en-US" sz="2800" dirty="0" smtClean="0">
                <a:latin typeface="Bookman Old Style" pitchFamily="18" charset="0"/>
              </a:rPr>
              <a:t>. </a:t>
            </a:r>
          </a:p>
          <a:p>
            <a:pPr marL="0" indent="0" algn="just">
              <a:lnSpc>
                <a:spcPts val="2800"/>
              </a:lnSpc>
              <a:spcBef>
                <a:spcPts val="200"/>
              </a:spcBef>
              <a:buNone/>
            </a:pPr>
            <a:r>
              <a:rPr lang="en-US" sz="2800" dirty="0" smtClean="0">
                <a:latin typeface="Bookman Old Style" pitchFamily="18" charset="0"/>
              </a:rPr>
              <a:t>He that </a:t>
            </a:r>
            <a:r>
              <a:rPr lang="en-US" sz="2800" dirty="0" err="1" smtClean="0">
                <a:latin typeface="Bookman Old Style" pitchFamily="18" charset="0"/>
              </a:rPr>
              <a:t>backbiteth</a:t>
            </a:r>
            <a:r>
              <a:rPr lang="en-US" sz="2800" dirty="0" smtClean="0">
                <a:latin typeface="Bookman Old Style" pitchFamily="18" charset="0"/>
              </a:rPr>
              <a:t> not with his tongue, nor doeth evil to his </a:t>
            </a:r>
            <a:r>
              <a:rPr lang="en-US" sz="2800" dirty="0" err="1" smtClean="0">
                <a:latin typeface="Bookman Old Style" pitchFamily="18" charset="0"/>
              </a:rPr>
              <a:t>neighbour</a:t>
            </a:r>
            <a:r>
              <a:rPr lang="en-US" sz="2800" dirty="0" smtClean="0">
                <a:latin typeface="Bookman Old Style" pitchFamily="18" charset="0"/>
              </a:rPr>
              <a:t>, nor </a:t>
            </a:r>
            <a:r>
              <a:rPr lang="en-US" sz="2800" dirty="0" err="1" smtClean="0">
                <a:latin typeface="Bookman Old Style" pitchFamily="18" charset="0"/>
              </a:rPr>
              <a:t>taketh</a:t>
            </a:r>
            <a:r>
              <a:rPr lang="en-US" sz="2800" dirty="0" smtClean="0">
                <a:latin typeface="Bookman Old Style" pitchFamily="18" charset="0"/>
              </a:rPr>
              <a:t> up a reproach against his </a:t>
            </a:r>
            <a:r>
              <a:rPr lang="en-US" sz="2800" dirty="0" err="1" smtClean="0">
                <a:latin typeface="Bookman Old Style" pitchFamily="18" charset="0"/>
              </a:rPr>
              <a:t>neighbour</a:t>
            </a:r>
            <a:r>
              <a:rPr lang="en-US" sz="2800" dirty="0" smtClean="0">
                <a:latin typeface="Bookman Old Style" pitchFamily="18" charset="0"/>
              </a:rPr>
              <a:t>. </a:t>
            </a:r>
          </a:p>
          <a:p>
            <a:pPr marL="0" indent="0" algn="just">
              <a:lnSpc>
                <a:spcPts val="2800"/>
              </a:lnSpc>
              <a:spcBef>
                <a:spcPts val="200"/>
              </a:spcBef>
              <a:buNone/>
            </a:pPr>
            <a:r>
              <a:rPr lang="en-US" sz="2800" dirty="0" smtClean="0">
                <a:latin typeface="Bookman Old Style" pitchFamily="18" charset="0"/>
              </a:rPr>
              <a:t>In whose eyes a vile person is contemned; but he </a:t>
            </a:r>
            <a:r>
              <a:rPr lang="en-US" sz="2800" dirty="0" err="1" smtClean="0">
                <a:latin typeface="Bookman Old Style" pitchFamily="18" charset="0"/>
              </a:rPr>
              <a:t>honoureth</a:t>
            </a:r>
            <a:r>
              <a:rPr lang="en-US" sz="2800" dirty="0" smtClean="0">
                <a:latin typeface="Bookman Old Style" pitchFamily="18" charset="0"/>
              </a:rPr>
              <a:t> them that fear the LORD. </a:t>
            </a:r>
            <a:r>
              <a:rPr lang="en-US" sz="2800" dirty="0" smtClean="0">
                <a:solidFill>
                  <a:srgbClr val="00FF00"/>
                </a:solidFill>
                <a:latin typeface="Bookman Old Style" pitchFamily="18" charset="0"/>
              </a:rPr>
              <a:t>He that </a:t>
            </a:r>
            <a:r>
              <a:rPr lang="en-US" sz="2800" dirty="0" err="1" smtClean="0">
                <a:solidFill>
                  <a:srgbClr val="00FF00"/>
                </a:solidFill>
                <a:latin typeface="Bookman Old Style" pitchFamily="18" charset="0"/>
              </a:rPr>
              <a:t>sweareth</a:t>
            </a:r>
            <a:r>
              <a:rPr lang="en-US" sz="2800" dirty="0" smtClean="0">
                <a:solidFill>
                  <a:srgbClr val="00FF00"/>
                </a:solidFill>
                <a:latin typeface="Bookman Old Style" pitchFamily="18" charset="0"/>
              </a:rPr>
              <a:t> to his own hurt, and </a:t>
            </a:r>
            <a:r>
              <a:rPr lang="en-US" sz="2800" dirty="0" err="1" smtClean="0">
                <a:solidFill>
                  <a:srgbClr val="00FF00"/>
                </a:solidFill>
                <a:latin typeface="Bookman Old Style" pitchFamily="18" charset="0"/>
              </a:rPr>
              <a:t>changeth</a:t>
            </a:r>
            <a:r>
              <a:rPr lang="en-US" sz="2800" dirty="0" smtClean="0">
                <a:solidFill>
                  <a:srgbClr val="00FF00"/>
                </a:solidFill>
                <a:latin typeface="Bookman Old Style" pitchFamily="18" charset="0"/>
              </a:rPr>
              <a:t> not. </a:t>
            </a:r>
          </a:p>
          <a:p>
            <a:pPr marL="0" indent="0" algn="just">
              <a:lnSpc>
                <a:spcPts val="2800"/>
              </a:lnSpc>
              <a:spcBef>
                <a:spcPts val="200"/>
              </a:spcBef>
              <a:buNone/>
            </a:pPr>
            <a:r>
              <a:rPr lang="en-US" sz="2800" dirty="0" smtClean="0">
                <a:latin typeface="Bookman Old Style" pitchFamily="18" charset="0"/>
              </a:rPr>
              <a:t>He that </a:t>
            </a:r>
            <a:r>
              <a:rPr lang="en-US" sz="2800" dirty="0" err="1" smtClean="0">
                <a:latin typeface="Bookman Old Style" pitchFamily="18" charset="0"/>
              </a:rPr>
              <a:t>putteth</a:t>
            </a:r>
            <a:r>
              <a:rPr lang="en-US" sz="2800" dirty="0" smtClean="0">
                <a:latin typeface="Bookman Old Style" pitchFamily="18" charset="0"/>
              </a:rPr>
              <a:t> not out his money to usury, nor </a:t>
            </a:r>
            <a:r>
              <a:rPr lang="en-US" sz="2800" dirty="0" err="1" smtClean="0">
                <a:latin typeface="Bookman Old Style" pitchFamily="18" charset="0"/>
              </a:rPr>
              <a:t>taketh</a:t>
            </a:r>
            <a:r>
              <a:rPr lang="en-US" sz="2800" dirty="0" smtClean="0">
                <a:latin typeface="Bookman Old Style" pitchFamily="18" charset="0"/>
              </a:rPr>
              <a:t> reward against the innocent. He that doeth these things shall never be moved.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60350"/>
            <a:ext cx="9144000" cy="765175"/>
          </a:xfrm>
        </p:spPr>
        <p:txBody>
          <a:bodyPr/>
          <a:lstStyle/>
          <a:p>
            <a:r>
              <a:rPr lang="en-US" sz="5400">
                <a:latin typeface="Monotype Corsiva" pitchFamily="66" charset="0"/>
              </a:rPr>
              <a:t>“Who shall dwell in thy holy hill?”</a:t>
            </a:r>
            <a:endParaRPr lang="en-AU" sz="5400">
              <a:latin typeface="Monotype Corsiva" pitchFamily="66" charset="0"/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908050"/>
            <a:ext cx="8713788" cy="5616575"/>
          </a:xfrm>
        </p:spPr>
        <p:txBody>
          <a:bodyPr/>
          <a:lstStyle/>
          <a:p>
            <a:pPr marL="534988" indent="-534988">
              <a:spcBef>
                <a:spcPct val="35000"/>
              </a:spcBef>
            </a:pPr>
            <a:r>
              <a:rPr lang="en-US" sz="3600"/>
              <a:t>…</a:t>
            </a:r>
            <a:endParaRPr lang="en-AU" sz="3600">
              <a:solidFill>
                <a:srgbClr val="00FF00"/>
              </a:solidFill>
              <a:latin typeface="Bookman Old Style" pitchFamily="18" charset="0"/>
            </a:endParaRPr>
          </a:p>
        </p:txBody>
      </p:sp>
      <p:pic>
        <p:nvPicPr>
          <p:cNvPr id="91140" name="Picture 4" descr="Sanctuary 3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69975"/>
            <a:ext cx="9144000" cy="5788025"/>
          </a:xfrm>
          <a:prstGeom prst="rect">
            <a:avLst/>
          </a:prstGeom>
          <a:noFill/>
        </p:spPr>
      </p:pic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1020353" y="1436323"/>
            <a:ext cx="7140597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ts val="5400"/>
              </a:lnSpc>
              <a:spcBef>
                <a:spcPct val="50000"/>
              </a:spcBef>
            </a:pPr>
            <a:r>
              <a:rPr lang="en-AU" sz="4800" b="1" dirty="0" smtClean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He </a:t>
            </a:r>
            <a:r>
              <a:rPr lang="en-AU" sz="4800" b="1" dirty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that </a:t>
            </a:r>
            <a:r>
              <a:rPr lang="en-AU" sz="4800" b="1" dirty="0" err="1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sweareth</a:t>
            </a:r>
            <a:r>
              <a:rPr lang="en-AU" sz="4800" b="1" dirty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 to his own hurt, and </a:t>
            </a:r>
            <a:r>
              <a:rPr lang="en-AU" sz="4800" b="1" dirty="0" err="1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changeth</a:t>
            </a:r>
            <a:r>
              <a:rPr lang="en-AU" sz="4800" b="1" dirty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Bookman Old Style" pitchFamily="18" charset="0"/>
              </a:rPr>
              <a:t> not.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1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79813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14480" y="857232"/>
            <a:ext cx="5446735" cy="1357322"/>
          </a:xfrm>
        </p:spPr>
        <p:txBody>
          <a:bodyPr/>
          <a:lstStyle/>
          <a:p>
            <a:pPr marL="0" indent="0" algn="ctr">
              <a:lnSpc>
                <a:spcPct val="95000"/>
              </a:lnSpc>
              <a:buFont typeface="Wingdings" pitchFamily="2" charset="2"/>
              <a:buNone/>
            </a:pPr>
            <a:r>
              <a:rPr lang="en-AU" sz="7200" dirty="0" smtClean="0">
                <a:ln>
                  <a:solidFill>
                    <a:schemeClr val="tx1"/>
                  </a:solidFill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Gibeah of Saul</a:t>
            </a:r>
            <a:endParaRPr lang="en-AU" sz="7200" dirty="0">
              <a:ln>
                <a:solidFill>
                  <a:schemeClr val="tx1"/>
                </a:solidFill>
              </a:ln>
              <a:solidFill>
                <a:srgbClr val="FF0066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6016" y="2143116"/>
            <a:ext cx="7858180" cy="3806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AU" sz="4800" b="1" dirty="0" smtClean="0">
                <a:solidFill>
                  <a:srgbClr val="00FF00"/>
                </a:solidFill>
              </a:rPr>
              <a:t>Keep covenant</a:t>
            </a:r>
          </a:p>
          <a:p>
            <a:pPr algn="ctr">
              <a:lnSpc>
                <a:spcPts val="5200"/>
              </a:lnSpc>
              <a:spcAft>
                <a:spcPts val="1200"/>
              </a:spcAft>
            </a:pPr>
            <a:r>
              <a:rPr lang="en-AU" sz="4800" b="1" dirty="0" smtClean="0">
                <a:solidFill>
                  <a:srgbClr val="FFFF00"/>
                </a:solidFill>
              </a:rPr>
              <a:t>Fulfil unto Yahweh your vows</a:t>
            </a:r>
          </a:p>
          <a:p>
            <a:pPr algn="ctr">
              <a:lnSpc>
                <a:spcPts val="5200"/>
              </a:lnSpc>
              <a:spcAft>
                <a:spcPts val="1200"/>
              </a:spcAft>
            </a:pPr>
            <a:r>
              <a:rPr lang="en-AU" sz="4800" b="1" dirty="0" smtClean="0">
                <a:solidFill>
                  <a:srgbClr val="00FFFF"/>
                </a:solidFill>
              </a:rPr>
              <a:t>Let your Yea be Yea! And your Nay be Nay!</a:t>
            </a:r>
            <a:endParaRPr lang="en-AU" sz="4800" b="1" dirty="0">
              <a:solidFill>
                <a:srgbClr val="00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4282" y="2857496"/>
            <a:ext cx="8715436" cy="1143008"/>
          </a:xfrm>
        </p:spPr>
        <p:txBody>
          <a:bodyPr/>
          <a:lstStyle/>
          <a:p>
            <a:pPr marL="0" indent="0" algn="ctr">
              <a:lnSpc>
                <a:spcPct val="70000"/>
              </a:lnSpc>
              <a:spcBef>
                <a:spcPts val="0"/>
              </a:spcBef>
              <a:buNone/>
            </a:pPr>
            <a:r>
              <a:rPr lang="en-AU" sz="8000" dirty="0" smtClean="0">
                <a:solidFill>
                  <a:srgbClr val="00FF00"/>
                </a:solidFill>
                <a:latin typeface="Monotype Corsiva" pitchFamily="66" charset="0"/>
              </a:rPr>
              <a:t>But what about us?</a:t>
            </a:r>
            <a:endParaRPr lang="en-AU" sz="8000" dirty="0">
              <a:solidFill>
                <a:srgbClr val="00FF00"/>
              </a:solidFill>
              <a:latin typeface="Monotype Corsiva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8940" y="571480"/>
            <a:ext cx="75724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 smtClean="0">
                <a:solidFill>
                  <a:srgbClr val="FFFF00"/>
                </a:solidFill>
                <a:latin typeface="Arial Black" pitchFamily="34" charset="0"/>
              </a:rPr>
              <a:t>Saul lost his kingdom and eternal life for breaking covenants</a:t>
            </a:r>
            <a:endParaRPr lang="en-US" sz="40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3960690"/>
            <a:ext cx="83582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600" b="1" dirty="0" smtClean="0"/>
              <a:t>Baptism is a </a:t>
            </a:r>
            <a:r>
              <a:rPr lang="en-AU" sz="3600" b="1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vow</a:t>
            </a:r>
            <a:r>
              <a:rPr lang="en-AU" sz="3600" b="1" dirty="0" smtClean="0"/>
              <a:t> of commitment and service to God and of espousal to Christ – </a:t>
            </a:r>
            <a:r>
              <a:rPr lang="en-AU" sz="3600" b="1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 Cor. 11:2; Rom. 7:1-4</a:t>
            </a:r>
            <a:endParaRPr lang="en-US" sz="3600" b="1" dirty="0">
              <a:ln w="28575"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en-AU" sz="4400" dirty="0" smtClean="0"/>
              <a:t>Israel’s record of failure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071546"/>
            <a:ext cx="8536017" cy="5286412"/>
          </a:xfrm>
        </p:spPr>
        <p:txBody>
          <a:bodyPr/>
          <a:lstStyle/>
          <a:p>
            <a:pPr algn="just"/>
            <a:r>
              <a:rPr lang="en-US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Ezek. 16:59 </a:t>
            </a:r>
            <a:r>
              <a:rPr lang="en-US" dirty="0" smtClean="0"/>
              <a:t>– </a:t>
            </a:r>
            <a:r>
              <a:rPr lang="en-US" dirty="0" smtClean="0">
                <a:latin typeface="Bookman Old Style" pitchFamily="18" charset="0"/>
              </a:rPr>
              <a:t>“For thus </a:t>
            </a:r>
            <a:r>
              <a:rPr lang="en-US" dirty="0" err="1" smtClean="0">
                <a:latin typeface="Bookman Old Style" pitchFamily="18" charset="0"/>
              </a:rPr>
              <a:t>saith</a:t>
            </a:r>
            <a:r>
              <a:rPr lang="en-US" dirty="0" smtClean="0">
                <a:latin typeface="Bookman Old Style" pitchFamily="18" charset="0"/>
              </a:rPr>
              <a:t> the Lord GOD; I will even deal with thee as thou hast done, which hast despised the oath in 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breaking the covenant</a:t>
            </a:r>
            <a:r>
              <a:rPr lang="en-US" dirty="0" smtClean="0">
                <a:latin typeface="Bookman Old Style" pitchFamily="18" charset="0"/>
              </a:rPr>
              <a:t>.”</a:t>
            </a:r>
          </a:p>
          <a:p>
            <a:pPr algn="just"/>
            <a:r>
              <a:rPr lang="en-US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Ezek. 17:15 </a:t>
            </a:r>
            <a:r>
              <a:rPr lang="en-US" dirty="0" smtClean="0"/>
              <a:t>– </a:t>
            </a:r>
            <a:r>
              <a:rPr lang="en-US" dirty="0" smtClean="0">
                <a:latin typeface="Bookman Old Style" pitchFamily="18" charset="0"/>
              </a:rPr>
              <a:t>“…shall he 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break the covenant</a:t>
            </a:r>
            <a:r>
              <a:rPr lang="en-US" dirty="0" smtClean="0">
                <a:latin typeface="Bookman Old Style" pitchFamily="18" charset="0"/>
              </a:rPr>
              <a:t>, and be delivered?”</a:t>
            </a:r>
          </a:p>
          <a:p>
            <a:pPr algn="just"/>
            <a:r>
              <a:rPr lang="en-US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Jer. 11:10 </a:t>
            </a:r>
            <a:r>
              <a:rPr lang="en-US" dirty="0" smtClean="0"/>
              <a:t>– </a:t>
            </a:r>
            <a:r>
              <a:rPr lang="en-US" dirty="0" smtClean="0">
                <a:latin typeface="Bookman Old Style" pitchFamily="18" charset="0"/>
              </a:rPr>
              <a:t>“…the house of Israel and the house of Judah have 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broken my covenant</a:t>
            </a:r>
            <a:r>
              <a:rPr lang="en-US" dirty="0" smtClean="0">
                <a:latin typeface="Bookman Old Style" pitchFamily="18" charset="0"/>
              </a:rPr>
              <a:t> which I made with their fathers.”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928670"/>
          </a:xfrm>
        </p:spPr>
        <p:txBody>
          <a:bodyPr/>
          <a:lstStyle/>
          <a:p>
            <a:r>
              <a:rPr lang="en-AU" sz="4400" dirty="0" smtClean="0"/>
              <a:t>God’s character</a:t>
            </a:r>
            <a:endParaRPr lang="en-AU" sz="4400" dirty="0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857232"/>
            <a:ext cx="8536017" cy="5500726"/>
          </a:xfrm>
        </p:spPr>
        <p:txBody>
          <a:bodyPr/>
          <a:lstStyle/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Dan. 9:4 </a:t>
            </a:r>
            <a:r>
              <a:rPr lang="en-US" dirty="0" smtClean="0"/>
              <a:t>–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 </a:t>
            </a:r>
            <a:r>
              <a:rPr lang="en-US" dirty="0" smtClean="0">
                <a:latin typeface="Bookman Old Style" pitchFamily="18" charset="0"/>
              </a:rPr>
              <a:t>“O Lord, the great and dreadful God, 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keeping the covenant </a:t>
            </a:r>
            <a:r>
              <a:rPr lang="en-US" dirty="0" smtClean="0">
                <a:latin typeface="Bookman Old Style" pitchFamily="18" charset="0"/>
              </a:rPr>
              <a:t>and mercy to them that love him, and to them that keep his commandments.”</a:t>
            </a:r>
            <a:endParaRPr lang="en-US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Neh. 9:32 </a:t>
            </a:r>
            <a:r>
              <a:rPr lang="en-US" dirty="0" smtClean="0"/>
              <a:t>– </a:t>
            </a:r>
            <a:r>
              <a:rPr lang="en-US" dirty="0" smtClean="0">
                <a:latin typeface="Bookman Old Style" pitchFamily="18" charset="0"/>
              </a:rPr>
              <a:t>“Now therefore, our God, the great, the mighty, and the terrible God, 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who </a:t>
            </a:r>
            <a:r>
              <a:rPr lang="en-US" dirty="0" err="1" smtClean="0">
                <a:solidFill>
                  <a:srgbClr val="00FF00"/>
                </a:solidFill>
                <a:latin typeface="Bookman Old Style" pitchFamily="18" charset="0"/>
              </a:rPr>
              <a:t>keepest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 covenant </a:t>
            </a:r>
            <a:r>
              <a:rPr lang="en-US" dirty="0" smtClean="0">
                <a:latin typeface="Bookman Old Style" pitchFamily="18" charset="0"/>
              </a:rPr>
              <a:t>and mercy…”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r>
              <a:rPr lang="en-US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 89:34 </a:t>
            </a:r>
            <a:r>
              <a:rPr lang="en-US" dirty="0" smtClean="0"/>
              <a:t>– </a:t>
            </a:r>
            <a:r>
              <a:rPr lang="en-US" dirty="0" smtClean="0">
                <a:latin typeface="Bookman Old Style" pitchFamily="18" charset="0"/>
              </a:rPr>
              <a:t>“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My covenant will I not break</a:t>
            </a:r>
            <a:r>
              <a:rPr lang="en-US" dirty="0" smtClean="0">
                <a:latin typeface="Bookman Old Style" pitchFamily="18" charset="0"/>
              </a:rPr>
              <a:t>, nor alter the thing that is gone out of my lips.”</a:t>
            </a: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endParaRPr lang="en-US" dirty="0" smtClean="0">
              <a:latin typeface="Bookman Old Style" pitchFamily="18" charset="0"/>
            </a:endParaRPr>
          </a:p>
          <a:p>
            <a:pPr algn="just">
              <a:lnSpc>
                <a:spcPct val="90000"/>
              </a:lnSpc>
              <a:spcBef>
                <a:spcPts val="400"/>
              </a:spcBef>
            </a:pPr>
            <a:endParaRPr lang="en-US" dirty="0" smtClean="0">
              <a:latin typeface="Bookman Old Style" pitchFamily="18" charset="0"/>
            </a:endParaRPr>
          </a:p>
          <a:p>
            <a:pPr>
              <a:lnSpc>
                <a:spcPct val="90000"/>
              </a:lnSpc>
              <a:spcBef>
                <a:spcPts val="400"/>
              </a:spcBef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en-AU" sz="4400" dirty="0" smtClean="0"/>
              <a:t>The hill of God and vows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071546"/>
            <a:ext cx="8713788" cy="5286412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smtClean="0">
                <a:solidFill>
                  <a:srgbClr val="00FF00"/>
                </a:solidFill>
              </a:rPr>
              <a:t>“</a:t>
            </a:r>
            <a:r>
              <a:rPr lang="en-AU" dirty="0" err="1" smtClean="0">
                <a:solidFill>
                  <a:srgbClr val="00FF00"/>
                </a:solidFill>
              </a:rPr>
              <a:t>Gibeah</a:t>
            </a:r>
            <a:r>
              <a:rPr lang="en-AU" dirty="0" smtClean="0">
                <a:solidFill>
                  <a:srgbClr val="00FF00"/>
                </a:solidFill>
              </a:rPr>
              <a:t>” </a:t>
            </a:r>
            <a:r>
              <a:rPr lang="en-AU" dirty="0" smtClean="0"/>
              <a:t>- </a:t>
            </a:r>
            <a:r>
              <a:rPr lang="en-AU" i="1" dirty="0" err="1" smtClean="0"/>
              <a:t>gibah</a:t>
            </a:r>
            <a:r>
              <a:rPr lang="en-AU" dirty="0" smtClean="0"/>
              <a:t> – Strong’s number </a:t>
            </a:r>
            <a:r>
              <a:rPr lang="en-AU" dirty="0" smtClean="0">
                <a:solidFill>
                  <a:srgbClr val="FFFF00"/>
                </a:solidFill>
              </a:rPr>
              <a:t>1390</a:t>
            </a:r>
            <a:r>
              <a:rPr lang="en-AU" dirty="0" smtClean="0"/>
              <a:t> – signifies “hill”.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/>
              <a:t>1</a:t>
            </a:r>
            <a:r>
              <a:rPr lang="en-AU" baseline="30000" dirty="0" smtClean="0"/>
              <a:t>st</a:t>
            </a:r>
            <a:r>
              <a:rPr lang="en-AU" dirty="0" smtClean="0"/>
              <a:t> occ.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Gen.49:26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00FF00"/>
                </a:solidFill>
              </a:rPr>
              <a:t>“the everlasting hills” </a:t>
            </a:r>
            <a:r>
              <a:rPr lang="en-AU" dirty="0" smtClean="0"/>
              <a:t>– context Joseph as type of Christ – the first </a:t>
            </a:r>
            <a:r>
              <a:rPr lang="en-AU" dirty="0" err="1" smtClean="0"/>
              <a:t>Nazarite</a:t>
            </a:r>
            <a:r>
              <a:rPr lang="en-AU" dirty="0" smtClean="0"/>
              <a:t> – making of vows!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/>
              <a:t>Next occ.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 Ex. 17:9-10 </a:t>
            </a:r>
            <a:r>
              <a:rPr lang="en-AU" dirty="0" smtClean="0"/>
              <a:t>– Context Yahweh’s vow to destroy </a:t>
            </a:r>
            <a:r>
              <a:rPr lang="en-AU" dirty="0" err="1" smtClean="0"/>
              <a:t>Amalek</a:t>
            </a:r>
            <a:r>
              <a:rPr lang="en-AU" dirty="0" smtClean="0"/>
              <a:t> = serpent.</a:t>
            </a:r>
            <a:endParaRPr lang="en-AU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 65:12 </a:t>
            </a:r>
            <a:r>
              <a:rPr lang="en-AU" dirty="0" smtClean="0"/>
              <a:t>– </a:t>
            </a:r>
            <a:r>
              <a:rPr lang="en-AU" dirty="0" smtClean="0">
                <a:solidFill>
                  <a:srgbClr val="00FF00"/>
                </a:solidFill>
              </a:rPr>
              <a:t>“the little hills </a:t>
            </a:r>
            <a:r>
              <a:rPr lang="en-AU" dirty="0" smtClean="0"/>
              <a:t>(</a:t>
            </a:r>
            <a:r>
              <a:rPr lang="en-AU" i="1" dirty="0" err="1" smtClean="0"/>
              <a:t>gibah</a:t>
            </a:r>
            <a:r>
              <a:rPr lang="en-AU" dirty="0" smtClean="0"/>
              <a:t>)</a:t>
            </a:r>
            <a:r>
              <a:rPr lang="en-AU" dirty="0" smtClean="0">
                <a:solidFill>
                  <a:srgbClr val="00FF00"/>
                </a:solidFill>
              </a:rPr>
              <a:t> rejoice” </a:t>
            </a:r>
            <a:r>
              <a:rPr lang="en-AU" dirty="0" smtClean="0"/>
              <a:t>– Context  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“unto thee shall the vow be performed”.</a:t>
            </a:r>
          </a:p>
          <a:p>
            <a:pPr marL="533400" indent="-533400">
              <a:lnSpc>
                <a:spcPct val="95000"/>
              </a:lnSpc>
            </a:pP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en-AU" sz="4400" dirty="0" smtClean="0"/>
              <a:t>Gibeah in </a:t>
            </a:r>
            <a:r>
              <a:rPr lang="en-AU" sz="4400" dirty="0" smtClean="0"/>
              <a:t>Hosea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071546"/>
            <a:ext cx="8713788" cy="5286412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5:8 </a:t>
            </a:r>
            <a:r>
              <a:rPr lang="en-AU" dirty="0" smtClean="0"/>
              <a:t>- Mentioned as a station of the invader of the Land who has already swallowed up Israel and is now in Benjamin on his way to Judah.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9:9 </a:t>
            </a:r>
            <a:r>
              <a:rPr lang="en-AU" dirty="0" smtClean="0"/>
              <a:t>- The corruption of ancient Gibeah cause of Divine judgement.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10:9 </a:t>
            </a:r>
            <a:r>
              <a:rPr lang="en-AU" dirty="0" smtClean="0"/>
              <a:t>- The lesson of Gibeah of old not heeded.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smtClean="0"/>
              <a:t>Gibeah of Saul</a:t>
            </a:r>
            <a:endParaRPr lang="en-AU" dirty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000108"/>
          </a:xfrm>
        </p:spPr>
        <p:txBody>
          <a:bodyPr/>
          <a:lstStyle/>
          <a:p>
            <a:r>
              <a:rPr lang="en-AU" sz="4400" dirty="0" smtClean="0"/>
              <a:t>Covenant in Hosea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2844" y="1044652"/>
            <a:ext cx="8821769" cy="5286412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2:18 </a:t>
            </a:r>
            <a:r>
              <a:rPr lang="en-AU" dirty="0" smtClean="0"/>
              <a:t>- Israel brought into the bonds of the covenant via the Second Exodus.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6:7 </a:t>
            </a:r>
            <a:r>
              <a:rPr lang="en-AU" dirty="0" smtClean="0"/>
              <a:t>- Treacherous attitude to covenant-keeping source of Yahweh's anger.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8:1 </a:t>
            </a:r>
            <a:r>
              <a:rPr lang="en-AU" dirty="0" smtClean="0"/>
              <a:t>- Call for judgement based on transgression of the covenant.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10:4 </a:t>
            </a:r>
            <a:r>
              <a:rPr lang="en-AU" dirty="0" smtClean="0"/>
              <a:t>- Swearing falsely in making a covenant reason for judgement.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err="1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Hos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. 12:1 </a:t>
            </a:r>
            <a:r>
              <a:rPr lang="en-AU" dirty="0" smtClean="0"/>
              <a:t>- Israel's covenant with Assyria.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5" name="Title 4"/>
          <p:cNvSpPr>
            <a:spLocks noGrp="1"/>
          </p:cNvSpPr>
          <p:nvPr>
            <p:ph type="ctrTitle" sz="quarter"/>
          </p:nvPr>
        </p:nvSpPr>
        <p:spPr>
          <a:xfrm>
            <a:off x="0" y="71438"/>
            <a:ext cx="9142413" cy="928670"/>
          </a:xfrm>
        </p:spPr>
        <p:txBody>
          <a:bodyPr/>
          <a:lstStyle/>
          <a:p>
            <a:r>
              <a:rPr lang="en-AU" sz="4400" dirty="0" smtClean="0">
                <a:latin typeface="+mn-lt"/>
              </a:rPr>
              <a:t>Dethroning Yahweh in the Heart</a:t>
            </a:r>
            <a:endParaRPr lang="en-AU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388254" y="1055448"/>
            <a:ext cx="832715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AU" sz="3200" b="1" dirty="0" smtClean="0">
                <a:latin typeface="Bookman Old Style" pitchFamily="18" charset="0"/>
              </a:rPr>
              <a:t>It is not difficult for the people of God to dethrone Him in their hearts. It requires only a relatively simple transition. Let leaders fail to lead, as Yahweh would have them do; let people become disinterested in sound knowledge, contenting their consciences with “a form of Godliness” untroubled by the demands of true worship; ……….</a:t>
            </a:r>
            <a:endParaRPr lang="en-AU" sz="3200" b="1" dirty="0">
              <a:latin typeface="Bookman Old Styl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13758" y="6072206"/>
            <a:ext cx="39016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b="1" dirty="0" smtClean="0">
                <a:ln>
                  <a:solidFill>
                    <a:schemeClr val="tx1"/>
                  </a:solidFill>
                </a:ln>
                <a:solidFill>
                  <a:srgbClr val="FF3399"/>
                </a:solidFill>
              </a:rPr>
              <a:t>HPM Logos Vol. 55 pg. 48</a:t>
            </a:r>
            <a:endParaRPr lang="en-AU" sz="2400" b="1" dirty="0">
              <a:ln>
                <a:solidFill>
                  <a:schemeClr val="tx1"/>
                </a:solidFill>
              </a:ln>
              <a:solidFill>
                <a:srgbClr val="FF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2919" y="6429396"/>
            <a:ext cx="2714644" cy="428604"/>
          </a:xfrm>
        </p:spPr>
        <p:txBody>
          <a:bodyPr/>
          <a:lstStyle/>
          <a:p>
            <a:r>
              <a:rPr lang="en-AU" dirty="0" err="1" smtClean="0"/>
              <a:t>Gibeah</a:t>
            </a:r>
            <a:r>
              <a:rPr lang="en-AU" dirty="0" smtClean="0"/>
              <a:t> of Saul</a:t>
            </a:r>
            <a:endParaRPr lang="en-AU" dirty="0"/>
          </a:p>
        </p:txBody>
      </p:sp>
      <p:sp>
        <p:nvSpPr>
          <p:cNvPr id="5" name="Title 4"/>
          <p:cNvSpPr>
            <a:spLocks noGrp="1"/>
          </p:cNvSpPr>
          <p:nvPr>
            <p:ph type="ctrTitle" sz="quarter"/>
          </p:nvPr>
        </p:nvSpPr>
        <p:spPr>
          <a:xfrm>
            <a:off x="0" y="71438"/>
            <a:ext cx="9142413" cy="928670"/>
          </a:xfrm>
        </p:spPr>
        <p:txBody>
          <a:bodyPr/>
          <a:lstStyle/>
          <a:p>
            <a:r>
              <a:rPr lang="en-AU" sz="4400" dirty="0" smtClean="0">
                <a:latin typeface="+mn-lt"/>
              </a:rPr>
              <a:t>Dethroning Yahweh in the Heart</a:t>
            </a:r>
            <a:endParaRPr lang="en-AU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455490" y="1047825"/>
            <a:ext cx="82153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AU" sz="3200" b="1" dirty="0" smtClean="0">
                <a:latin typeface="Bookman Old Style" pitchFamily="18" charset="0"/>
              </a:rPr>
              <a:t>…let self-interest replace love of God; let expediency of the moment displace obedience to God’s Word — let these weaknesses develop within a community of professing believers, and their hold upon Yahweh’s Truth will become loosened and lost despite any protestations they may make to the contrary.</a:t>
            </a:r>
            <a:endParaRPr lang="en-AU" sz="3200" b="1" dirty="0">
              <a:latin typeface="Bookman Old Style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6314" y="5286388"/>
            <a:ext cx="39016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b="1" dirty="0" smtClean="0">
                <a:ln>
                  <a:solidFill>
                    <a:schemeClr val="tx1"/>
                  </a:solidFill>
                </a:ln>
                <a:solidFill>
                  <a:srgbClr val="FF3399"/>
                </a:solidFill>
              </a:rPr>
              <a:t>HPM Logos Vol. 55 pg. 48</a:t>
            </a:r>
            <a:endParaRPr lang="en-AU" sz="2400" b="1" dirty="0">
              <a:ln>
                <a:solidFill>
                  <a:schemeClr val="tx1"/>
                </a:solidFill>
              </a:ln>
              <a:solidFill>
                <a:srgbClr val="FF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3133</TotalTime>
  <Words>1320</Words>
  <Application>Microsoft Office PowerPoint</Application>
  <PresentationFormat>On-screen Show (4:3)</PresentationFormat>
  <Paragraphs>97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Generic</vt:lpstr>
      <vt:lpstr>Slide 1</vt:lpstr>
      <vt:lpstr>Slide 2</vt:lpstr>
      <vt:lpstr>Israel’s record of failure</vt:lpstr>
      <vt:lpstr>God’s character</vt:lpstr>
      <vt:lpstr>The hill of God and vows</vt:lpstr>
      <vt:lpstr>Gibeah in Hosea</vt:lpstr>
      <vt:lpstr>Covenant in Hosea</vt:lpstr>
      <vt:lpstr>Dethroning Yahweh in the Heart</vt:lpstr>
      <vt:lpstr>Dethroning Yahweh in the Heart</vt:lpstr>
      <vt:lpstr>Gibeah and Christ</vt:lpstr>
      <vt:lpstr>The ultimate repudiation</vt:lpstr>
      <vt:lpstr>Gibeah and Christ</vt:lpstr>
      <vt:lpstr>Gibeah and Christ</vt:lpstr>
      <vt:lpstr>Israel of the future</vt:lpstr>
      <vt:lpstr>Marriage vows - Hymn 429</vt:lpstr>
      <vt:lpstr>Psalm 15 - A Psalm of David</vt:lpstr>
      <vt:lpstr>“Who shall dwell in thy holy hill?”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Exhort - We have no king</dc:title>
  <dc:subject>Gibeah of Saul</dc:subject>
  <dc:creator>Jim Cowie</dc:creator>
  <cp:lastModifiedBy>Jim Cowie</cp:lastModifiedBy>
  <cp:revision>217</cp:revision>
  <dcterms:created xsi:type="dcterms:W3CDTF">2005-04-02T07:15:28Z</dcterms:created>
  <dcterms:modified xsi:type="dcterms:W3CDTF">2012-09-02T02:51:22Z</dcterms:modified>
</cp:coreProperties>
</file>